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6" r:id="rId2"/>
    <p:sldId id="259" r:id="rId3"/>
    <p:sldId id="286" r:id="rId4"/>
    <p:sldId id="287" r:id="rId5"/>
    <p:sldId id="288" r:id="rId6"/>
    <p:sldId id="289" r:id="rId7"/>
    <p:sldId id="290" r:id="rId8"/>
    <p:sldId id="29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2" r:id="rId20"/>
    <p:sldId id="293" r:id="rId21"/>
    <p:sldId id="294" r:id="rId22"/>
    <p:sldId id="273" r:id="rId23"/>
    <p:sldId id="274" r:id="rId24"/>
    <p:sldId id="295" r:id="rId25"/>
    <p:sldId id="275" r:id="rId26"/>
    <p:sldId id="276" r:id="rId27"/>
    <p:sldId id="277" r:id="rId28"/>
    <p:sldId id="280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image" Target="../media/image3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76E0A-6104-48F0-89D2-3F9273032D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7" r:id="rId3"/>
    <p:sldLayoutId id="214748366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ggntust/home" TargetMode="External"/><Relationship Id="rId2" Type="http://schemas.openxmlformats.org/officeDocument/2006/relationships/hyperlink" Target="mailto:lgg@cs.ntust.edu.tw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gi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audio" Target="../media/audio3.wav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audio" Target="../media/audio6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B24BC-2B1E-460A-A25A-760E3E551CC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680834" name="Rectangle 2"/>
          <p:cNvSpPr>
            <a:spLocks noChangeArrowheads="1"/>
          </p:cNvSpPr>
          <p:nvPr/>
        </p:nvSpPr>
        <p:spPr bwMode="auto">
          <a:xfrm>
            <a:off x="385763" y="684213"/>
            <a:ext cx="8505825" cy="1447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4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北市公務人員訓練處</a:t>
            </a:r>
            <a:endParaRPr lang="en-US" altLang="zh-TW" sz="4000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sz="4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標楷體" pitchFamily="65" charset="-120"/>
                <a:ea typeface="標楷體" pitchFamily="65" charset="-120"/>
              </a:rPr>
              <a:t>系統思考研習班</a:t>
            </a:r>
            <a:endParaRPr lang="en-US" altLang="zh-TW" sz="3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  <p:sp>
        <p:nvSpPr>
          <p:cNvPr id="2680835" name="Rectangle 3"/>
          <p:cNvSpPr>
            <a:spLocks noChangeArrowheads="1"/>
          </p:cNvSpPr>
          <p:nvPr/>
        </p:nvSpPr>
        <p:spPr bwMode="auto">
          <a:xfrm>
            <a:off x="971550" y="2708275"/>
            <a:ext cx="7245350" cy="2790825"/>
          </a:xfrm>
          <a:prstGeom prst="rect">
            <a:avLst/>
          </a:prstGeom>
          <a:solidFill>
            <a:srgbClr val="080A54"/>
          </a:solidFill>
          <a:ln w="57150" cmpd="thinThick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en-US" altLang="zh-TW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國立台灣科技大學管理學院資訊管理系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sz="2800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李國光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zh-TW" altLang="en-US" sz="1200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研究室：</a:t>
            </a:r>
            <a:r>
              <a:rPr lang="en-US" altLang="zh-TW" b="1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T2-407-2  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Tel: 2737-6782   Fax: 2737-6777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E-mail: 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  <a:hlinkClick r:id="rId2"/>
              </a:rPr>
              <a:t>lgg@cs.ntust.edu.tw</a:t>
            </a:r>
            <a:r>
              <a:rPr lang="en-US" altLang="zh-TW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教學資源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： </a:t>
            </a:r>
            <a:r>
              <a:rPr lang="en-US" altLang="zh-TW" dirty="0">
                <a:hlinkClick r:id="rId3"/>
              </a:rPr>
              <a:t>https://sites.google.com/site/lggntust/home</a:t>
            </a:r>
            <a:endParaRPr lang="en-US" altLang="zh-TW" b="1" dirty="0">
              <a:effectLst>
                <a:outerShdw blurRad="38100" dist="38100" dir="2700000" algn="tl">
                  <a:srgbClr val="000000"/>
                </a:outerShdw>
              </a:effectLst>
              <a:ea typeface="標楷體" pitchFamily="65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34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E0314-DA73-4EA9-A101-EB561754E5FC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29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1066800" y="2057400"/>
          <a:ext cx="6781800" cy="3589338"/>
        </p:xfrm>
        <a:graphic>
          <a:graphicData uri="http://schemas.openxmlformats.org/presentationml/2006/ole">
            <p:oleObj spid="_x0000_s1026" name="多媒體項目" r:id="rId5" imgW="1580760" imgH="1270440" progId="">
              <p:embed/>
            </p:oleObj>
          </a:graphicData>
        </a:graphic>
      </p:graphicFrame>
      <p:graphicFrame>
        <p:nvGraphicFramePr>
          <p:cNvPr id="1291268" name="Object 4"/>
          <p:cNvGraphicFramePr>
            <a:graphicFrameLocks noChangeAspect="1"/>
          </p:cNvGraphicFramePr>
          <p:nvPr/>
        </p:nvGraphicFramePr>
        <p:xfrm>
          <a:off x="1524000" y="2590800"/>
          <a:ext cx="3371850" cy="1223963"/>
        </p:xfrm>
        <a:graphic>
          <a:graphicData uri="http://schemas.openxmlformats.org/presentationml/2006/ole">
            <p:oleObj spid="_x0000_s1027" name="多媒體項目" r:id="rId6" imgW="5371920" imgH="1949040" progId="">
              <p:embed/>
            </p:oleObj>
          </a:graphicData>
        </a:graphic>
      </p:graphicFrame>
      <p:sp>
        <p:nvSpPr>
          <p:cNvPr id="1291269" name="AutoShape 5"/>
          <p:cNvSpPr>
            <a:spLocks noChangeArrowheads="1"/>
          </p:cNvSpPr>
          <p:nvPr/>
        </p:nvSpPr>
        <p:spPr bwMode="auto">
          <a:xfrm>
            <a:off x="6096000" y="1524000"/>
            <a:ext cx="1676400" cy="990600"/>
          </a:xfrm>
          <a:prstGeom prst="wedgeEllipseCallout">
            <a:avLst>
              <a:gd name="adj1" fmla="val -19412"/>
              <a:gd name="adj2" fmla="val 160097"/>
            </a:avLst>
          </a:prstGeom>
          <a:solidFill>
            <a:srgbClr val="0066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zh-TW" altLang="en-US" sz="4000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豬！</a:t>
            </a:r>
            <a:endParaRPr lang="zh-TW" altLang="en-US" sz="400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29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126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A4567-713F-4BB7-B9BD-052A12B961F5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29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sp>
        <p:nvSpPr>
          <p:cNvPr id="24581" name="Freeform 1027"/>
          <p:cNvSpPr>
            <a:spLocks/>
          </p:cNvSpPr>
          <p:nvPr/>
        </p:nvSpPr>
        <p:spPr bwMode="auto">
          <a:xfrm>
            <a:off x="1562100" y="1343025"/>
            <a:ext cx="5934075" cy="4602163"/>
          </a:xfrm>
          <a:custGeom>
            <a:avLst/>
            <a:gdLst>
              <a:gd name="T0" fmla="*/ 2147483647 w 3738"/>
              <a:gd name="T1" fmla="*/ 2147483647 h 2899"/>
              <a:gd name="T2" fmla="*/ 2147483647 w 3738"/>
              <a:gd name="T3" fmla="*/ 2147483647 h 2899"/>
              <a:gd name="T4" fmla="*/ 2147483647 w 3738"/>
              <a:gd name="T5" fmla="*/ 2147483647 h 2899"/>
              <a:gd name="T6" fmla="*/ 2147483647 w 3738"/>
              <a:gd name="T7" fmla="*/ 2147483647 h 2899"/>
              <a:gd name="T8" fmla="*/ 2147483647 w 3738"/>
              <a:gd name="T9" fmla="*/ 2147483647 h 2899"/>
              <a:gd name="T10" fmla="*/ 2147483647 w 3738"/>
              <a:gd name="T11" fmla="*/ 2147483647 h 2899"/>
              <a:gd name="T12" fmla="*/ 2147483647 w 3738"/>
              <a:gd name="T13" fmla="*/ 2147483647 h 2899"/>
              <a:gd name="T14" fmla="*/ 2147483647 w 3738"/>
              <a:gd name="T15" fmla="*/ 2147483647 h 2899"/>
              <a:gd name="T16" fmla="*/ 2147483647 w 3738"/>
              <a:gd name="T17" fmla="*/ 2147483647 h 2899"/>
              <a:gd name="T18" fmla="*/ 2147483647 w 3738"/>
              <a:gd name="T19" fmla="*/ 2147483647 h 2899"/>
              <a:gd name="T20" fmla="*/ 2147483647 w 3738"/>
              <a:gd name="T21" fmla="*/ 2147483647 h 2899"/>
              <a:gd name="T22" fmla="*/ 2147483647 w 3738"/>
              <a:gd name="T23" fmla="*/ 2147483647 h 2899"/>
              <a:gd name="T24" fmla="*/ 2147483647 w 3738"/>
              <a:gd name="T25" fmla="*/ 2147483647 h 2899"/>
              <a:gd name="T26" fmla="*/ 2147483647 w 3738"/>
              <a:gd name="T27" fmla="*/ 2147483647 h 2899"/>
              <a:gd name="T28" fmla="*/ 2147483647 w 3738"/>
              <a:gd name="T29" fmla="*/ 2147483647 h 2899"/>
              <a:gd name="T30" fmla="*/ 2147483647 w 3738"/>
              <a:gd name="T31" fmla="*/ 2147483647 h 2899"/>
              <a:gd name="T32" fmla="*/ 2147483647 w 3738"/>
              <a:gd name="T33" fmla="*/ 2147483647 h 2899"/>
              <a:gd name="T34" fmla="*/ 2147483647 w 3738"/>
              <a:gd name="T35" fmla="*/ 2147483647 h 2899"/>
              <a:gd name="T36" fmla="*/ 2147483647 w 3738"/>
              <a:gd name="T37" fmla="*/ 2147483647 h 2899"/>
              <a:gd name="T38" fmla="*/ 2147483647 w 3738"/>
              <a:gd name="T39" fmla="*/ 2147483647 h 2899"/>
              <a:gd name="T40" fmla="*/ 2147483647 w 3738"/>
              <a:gd name="T41" fmla="*/ 2147483647 h 2899"/>
              <a:gd name="T42" fmla="*/ 2147483647 w 3738"/>
              <a:gd name="T43" fmla="*/ 2147483647 h 2899"/>
              <a:gd name="T44" fmla="*/ 2147483647 w 3738"/>
              <a:gd name="T45" fmla="*/ 2147483647 h 2899"/>
              <a:gd name="T46" fmla="*/ 2147483647 w 3738"/>
              <a:gd name="T47" fmla="*/ 2147483647 h 2899"/>
              <a:gd name="T48" fmla="*/ 2147483647 w 3738"/>
              <a:gd name="T49" fmla="*/ 2147483647 h 2899"/>
              <a:gd name="T50" fmla="*/ 2147483647 w 3738"/>
              <a:gd name="T51" fmla="*/ 2147483647 h 2899"/>
              <a:gd name="T52" fmla="*/ 2147483647 w 3738"/>
              <a:gd name="T53" fmla="*/ 2147483647 h 2899"/>
              <a:gd name="T54" fmla="*/ 2147483647 w 3738"/>
              <a:gd name="T55" fmla="*/ 2147483647 h 2899"/>
              <a:gd name="T56" fmla="*/ 2147483647 w 3738"/>
              <a:gd name="T57" fmla="*/ 2147483647 h 2899"/>
              <a:gd name="T58" fmla="*/ 2147483647 w 3738"/>
              <a:gd name="T59" fmla="*/ 2147483647 h 2899"/>
              <a:gd name="T60" fmla="*/ 2147483647 w 3738"/>
              <a:gd name="T61" fmla="*/ 2147483647 h 2899"/>
              <a:gd name="T62" fmla="*/ 2147483647 w 3738"/>
              <a:gd name="T63" fmla="*/ 2147483647 h 2899"/>
              <a:gd name="T64" fmla="*/ 2147483647 w 3738"/>
              <a:gd name="T65" fmla="*/ 2147483647 h 2899"/>
              <a:gd name="T66" fmla="*/ 2147483647 w 3738"/>
              <a:gd name="T67" fmla="*/ 2147483647 h 2899"/>
              <a:gd name="T68" fmla="*/ 2147483647 w 3738"/>
              <a:gd name="T69" fmla="*/ 2147483647 h 2899"/>
              <a:gd name="T70" fmla="*/ 2147483647 w 3738"/>
              <a:gd name="T71" fmla="*/ 2147483647 h 2899"/>
              <a:gd name="T72" fmla="*/ 2147483647 w 3738"/>
              <a:gd name="T73" fmla="*/ 2147483647 h 2899"/>
              <a:gd name="T74" fmla="*/ 2147483647 w 3738"/>
              <a:gd name="T75" fmla="*/ 2147483647 h 2899"/>
              <a:gd name="T76" fmla="*/ 2147483647 w 3738"/>
              <a:gd name="T77" fmla="*/ 0 h 2899"/>
              <a:gd name="T78" fmla="*/ 2147483647 w 3738"/>
              <a:gd name="T79" fmla="*/ 2147483647 h 2899"/>
              <a:gd name="T80" fmla="*/ 2147483647 w 3738"/>
              <a:gd name="T81" fmla="*/ 2147483647 h 2899"/>
              <a:gd name="T82" fmla="*/ 2147483647 w 3738"/>
              <a:gd name="T83" fmla="*/ 2147483647 h 2899"/>
              <a:gd name="T84" fmla="*/ 2147483647 w 3738"/>
              <a:gd name="T85" fmla="*/ 2147483647 h 2899"/>
              <a:gd name="T86" fmla="*/ 2147483647 w 3738"/>
              <a:gd name="T87" fmla="*/ 2147483647 h 2899"/>
              <a:gd name="T88" fmla="*/ 2147483647 w 3738"/>
              <a:gd name="T89" fmla="*/ 2147483647 h 2899"/>
              <a:gd name="T90" fmla="*/ 2147483647 w 3738"/>
              <a:gd name="T91" fmla="*/ 2147483647 h 2899"/>
              <a:gd name="T92" fmla="*/ 2147483647 w 3738"/>
              <a:gd name="T93" fmla="*/ 2147483647 h 2899"/>
              <a:gd name="T94" fmla="*/ 2147483647 w 3738"/>
              <a:gd name="T95" fmla="*/ 2147483647 h 2899"/>
              <a:gd name="T96" fmla="*/ 2147483647 w 3738"/>
              <a:gd name="T97" fmla="*/ 2147483647 h 2899"/>
              <a:gd name="T98" fmla="*/ 2147483647 w 3738"/>
              <a:gd name="T99" fmla="*/ 2147483647 h 2899"/>
              <a:gd name="T100" fmla="*/ 2147483647 w 3738"/>
              <a:gd name="T101" fmla="*/ 2147483647 h 2899"/>
              <a:gd name="T102" fmla="*/ 2147483647 w 3738"/>
              <a:gd name="T103" fmla="*/ 2147483647 h 2899"/>
              <a:gd name="T104" fmla="*/ 2147483647 w 3738"/>
              <a:gd name="T105" fmla="*/ 2147483647 h 2899"/>
              <a:gd name="T106" fmla="*/ 2147483647 w 3738"/>
              <a:gd name="T107" fmla="*/ 2147483647 h 2899"/>
              <a:gd name="T108" fmla="*/ 2147483647 w 3738"/>
              <a:gd name="T109" fmla="*/ 2147483647 h 2899"/>
              <a:gd name="T110" fmla="*/ 2147483647 w 3738"/>
              <a:gd name="T111" fmla="*/ 2147483647 h 2899"/>
              <a:gd name="T112" fmla="*/ 2147483647 w 3738"/>
              <a:gd name="T113" fmla="*/ 2147483647 h 2899"/>
              <a:gd name="T114" fmla="*/ 2147483647 w 3738"/>
              <a:gd name="T115" fmla="*/ 2147483647 h 2899"/>
              <a:gd name="T116" fmla="*/ 2147483647 w 3738"/>
              <a:gd name="T117" fmla="*/ 2147483647 h 2899"/>
              <a:gd name="T118" fmla="*/ 2147483647 w 3738"/>
              <a:gd name="T119" fmla="*/ 2147483647 h 2899"/>
              <a:gd name="T120" fmla="*/ 2147483647 w 3738"/>
              <a:gd name="T121" fmla="*/ 2147483647 h 2899"/>
              <a:gd name="T122" fmla="*/ 2147483647 w 3738"/>
              <a:gd name="T123" fmla="*/ 2147483647 h 289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8"/>
              <a:gd name="T187" fmla="*/ 0 h 2899"/>
              <a:gd name="T188" fmla="*/ 3738 w 3738"/>
              <a:gd name="T189" fmla="*/ 2899 h 289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8" h="2899">
                <a:moveTo>
                  <a:pt x="13" y="2884"/>
                </a:moveTo>
                <a:lnTo>
                  <a:pt x="7" y="2678"/>
                </a:lnTo>
                <a:lnTo>
                  <a:pt x="9" y="2432"/>
                </a:lnTo>
                <a:lnTo>
                  <a:pt x="18" y="2185"/>
                </a:lnTo>
                <a:lnTo>
                  <a:pt x="24" y="1975"/>
                </a:lnTo>
                <a:lnTo>
                  <a:pt x="26" y="1670"/>
                </a:lnTo>
                <a:lnTo>
                  <a:pt x="18" y="1363"/>
                </a:lnTo>
                <a:lnTo>
                  <a:pt x="7" y="1056"/>
                </a:lnTo>
                <a:lnTo>
                  <a:pt x="3" y="751"/>
                </a:lnTo>
                <a:lnTo>
                  <a:pt x="3" y="569"/>
                </a:lnTo>
                <a:lnTo>
                  <a:pt x="0" y="385"/>
                </a:lnTo>
                <a:lnTo>
                  <a:pt x="3" y="201"/>
                </a:lnTo>
                <a:lnTo>
                  <a:pt x="11" y="19"/>
                </a:lnTo>
                <a:lnTo>
                  <a:pt x="78" y="19"/>
                </a:lnTo>
                <a:lnTo>
                  <a:pt x="146" y="22"/>
                </a:lnTo>
                <a:lnTo>
                  <a:pt x="213" y="22"/>
                </a:lnTo>
                <a:lnTo>
                  <a:pt x="282" y="22"/>
                </a:lnTo>
                <a:lnTo>
                  <a:pt x="349" y="22"/>
                </a:lnTo>
                <a:lnTo>
                  <a:pt x="416" y="22"/>
                </a:lnTo>
                <a:lnTo>
                  <a:pt x="483" y="22"/>
                </a:lnTo>
                <a:lnTo>
                  <a:pt x="551" y="22"/>
                </a:lnTo>
                <a:lnTo>
                  <a:pt x="618" y="22"/>
                </a:lnTo>
                <a:lnTo>
                  <a:pt x="687" y="22"/>
                </a:lnTo>
                <a:lnTo>
                  <a:pt x="754" y="22"/>
                </a:lnTo>
                <a:lnTo>
                  <a:pt x="821" y="19"/>
                </a:lnTo>
                <a:lnTo>
                  <a:pt x="888" y="19"/>
                </a:lnTo>
                <a:lnTo>
                  <a:pt x="955" y="19"/>
                </a:lnTo>
                <a:lnTo>
                  <a:pt x="1023" y="19"/>
                </a:lnTo>
                <a:lnTo>
                  <a:pt x="1092" y="17"/>
                </a:lnTo>
                <a:lnTo>
                  <a:pt x="1159" y="17"/>
                </a:lnTo>
                <a:lnTo>
                  <a:pt x="1226" y="17"/>
                </a:lnTo>
                <a:lnTo>
                  <a:pt x="1293" y="17"/>
                </a:lnTo>
                <a:lnTo>
                  <a:pt x="1360" y="15"/>
                </a:lnTo>
                <a:lnTo>
                  <a:pt x="1430" y="15"/>
                </a:lnTo>
                <a:lnTo>
                  <a:pt x="1497" y="15"/>
                </a:lnTo>
                <a:lnTo>
                  <a:pt x="1564" y="13"/>
                </a:lnTo>
                <a:lnTo>
                  <a:pt x="1631" y="13"/>
                </a:lnTo>
                <a:lnTo>
                  <a:pt x="1698" y="13"/>
                </a:lnTo>
                <a:lnTo>
                  <a:pt x="1767" y="13"/>
                </a:lnTo>
                <a:lnTo>
                  <a:pt x="1835" y="13"/>
                </a:lnTo>
                <a:lnTo>
                  <a:pt x="1902" y="11"/>
                </a:lnTo>
                <a:lnTo>
                  <a:pt x="1969" y="11"/>
                </a:lnTo>
                <a:lnTo>
                  <a:pt x="2038" y="11"/>
                </a:lnTo>
                <a:lnTo>
                  <a:pt x="2105" y="11"/>
                </a:lnTo>
                <a:lnTo>
                  <a:pt x="2172" y="11"/>
                </a:lnTo>
                <a:lnTo>
                  <a:pt x="2220" y="11"/>
                </a:lnTo>
                <a:lnTo>
                  <a:pt x="2268" y="11"/>
                </a:lnTo>
                <a:lnTo>
                  <a:pt x="2317" y="11"/>
                </a:lnTo>
                <a:lnTo>
                  <a:pt x="2365" y="11"/>
                </a:lnTo>
                <a:lnTo>
                  <a:pt x="2413" y="13"/>
                </a:lnTo>
                <a:lnTo>
                  <a:pt x="2463" y="13"/>
                </a:lnTo>
                <a:lnTo>
                  <a:pt x="2510" y="13"/>
                </a:lnTo>
                <a:lnTo>
                  <a:pt x="2560" y="15"/>
                </a:lnTo>
                <a:lnTo>
                  <a:pt x="2608" y="15"/>
                </a:lnTo>
                <a:lnTo>
                  <a:pt x="2657" y="15"/>
                </a:lnTo>
                <a:lnTo>
                  <a:pt x="2705" y="17"/>
                </a:lnTo>
                <a:lnTo>
                  <a:pt x="2755" y="17"/>
                </a:lnTo>
                <a:lnTo>
                  <a:pt x="2803" y="17"/>
                </a:lnTo>
                <a:lnTo>
                  <a:pt x="2852" y="17"/>
                </a:lnTo>
                <a:lnTo>
                  <a:pt x="2900" y="19"/>
                </a:lnTo>
                <a:lnTo>
                  <a:pt x="2950" y="19"/>
                </a:lnTo>
                <a:lnTo>
                  <a:pt x="2997" y="19"/>
                </a:lnTo>
                <a:lnTo>
                  <a:pt x="3047" y="19"/>
                </a:lnTo>
                <a:lnTo>
                  <a:pt x="3097" y="19"/>
                </a:lnTo>
                <a:lnTo>
                  <a:pt x="3145" y="19"/>
                </a:lnTo>
                <a:lnTo>
                  <a:pt x="3194" y="19"/>
                </a:lnTo>
                <a:lnTo>
                  <a:pt x="3242" y="19"/>
                </a:lnTo>
                <a:lnTo>
                  <a:pt x="3292" y="17"/>
                </a:lnTo>
                <a:lnTo>
                  <a:pt x="3340" y="17"/>
                </a:lnTo>
                <a:lnTo>
                  <a:pt x="3387" y="15"/>
                </a:lnTo>
                <a:lnTo>
                  <a:pt x="3437" y="15"/>
                </a:lnTo>
                <a:lnTo>
                  <a:pt x="3485" y="13"/>
                </a:lnTo>
                <a:lnTo>
                  <a:pt x="3532" y="11"/>
                </a:lnTo>
                <a:lnTo>
                  <a:pt x="3582" y="9"/>
                </a:lnTo>
                <a:lnTo>
                  <a:pt x="3630" y="6"/>
                </a:lnTo>
                <a:lnTo>
                  <a:pt x="3677" y="4"/>
                </a:lnTo>
                <a:lnTo>
                  <a:pt x="3725" y="0"/>
                </a:lnTo>
                <a:lnTo>
                  <a:pt x="3729" y="0"/>
                </a:lnTo>
                <a:lnTo>
                  <a:pt x="3732" y="2"/>
                </a:lnTo>
                <a:lnTo>
                  <a:pt x="3736" y="6"/>
                </a:lnTo>
                <a:lnTo>
                  <a:pt x="3738" y="9"/>
                </a:lnTo>
                <a:lnTo>
                  <a:pt x="3727" y="573"/>
                </a:lnTo>
                <a:lnTo>
                  <a:pt x="3725" y="1138"/>
                </a:lnTo>
                <a:lnTo>
                  <a:pt x="3727" y="1705"/>
                </a:lnTo>
                <a:lnTo>
                  <a:pt x="3729" y="2269"/>
                </a:lnTo>
                <a:lnTo>
                  <a:pt x="3727" y="2412"/>
                </a:lnTo>
                <a:lnTo>
                  <a:pt x="3723" y="2553"/>
                </a:lnTo>
                <a:lnTo>
                  <a:pt x="3723" y="2695"/>
                </a:lnTo>
                <a:lnTo>
                  <a:pt x="3727" y="2838"/>
                </a:lnTo>
                <a:lnTo>
                  <a:pt x="3727" y="2847"/>
                </a:lnTo>
                <a:lnTo>
                  <a:pt x="3725" y="2862"/>
                </a:lnTo>
                <a:lnTo>
                  <a:pt x="3721" y="2875"/>
                </a:lnTo>
                <a:lnTo>
                  <a:pt x="3716" y="2882"/>
                </a:lnTo>
                <a:lnTo>
                  <a:pt x="3675" y="2884"/>
                </a:lnTo>
                <a:lnTo>
                  <a:pt x="3619" y="2884"/>
                </a:lnTo>
                <a:lnTo>
                  <a:pt x="3550" y="2886"/>
                </a:lnTo>
                <a:lnTo>
                  <a:pt x="3465" y="2888"/>
                </a:lnTo>
                <a:lnTo>
                  <a:pt x="3368" y="2888"/>
                </a:lnTo>
                <a:lnTo>
                  <a:pt x="3257" y="2890"/>
                </a:lnTo>
                <a:lnTo>
                  <a:pt x="3138" y="2892"/>
                </a:lnTo>
                <a:lnTo>
                  <a:pt x="3010" y="2892"/>
                </a:lnTo>
                <a:lnTo>
                  <a:pt x="2874" y="2895"/>
                </a:lnTo>
                <a:lnTo>
                  <a:pt x="2729" y="2895"/>
                </a:lnTo>
                <a:lnTo>
                  <a:pt x="2580" y="2897"/>
                </a:lnTo>
                <a:lnTo>
                  <a:pt x="2426" y="2897"/>
                </a:lnTo>
                <a:lnTo>
                  <a:pt x="2266" y="2897"/>
                </a:lnTo>
                <a:lnTo>
                  <a:pt x="2105" y="2899"/>
                </a:lnTo>
                <a:lnTo>
                  <a:pt x="1943" y="2899"/>
                </a:lnTo>
                <a:lnTo>
                  <a:pt x="1780" y="2899"/>
                </a:lnTo>
                <a:lnTo>
                  <a:pt x="1618" y="2899"/>
                </a:lnTo>
                <a:lnTo>
                  <a:pt x="1456" y="2899"/>
                </a:lnTo>
                <a:lnTo>
                  <a:pt x="1300" y="2899"/>
                </a:lnTo>
                <a:lnTo>
                  <a:pt x="1146" y="2899"/>
                </a:lnTo>
                <a:lnTo>
                  <a:pt x="997" y="2899"/>
                </a:lnTo>
                <a:lnTo>
                  <a:pt x="854" y="2899"/>
                </a:lnTo>
                <a:lnTo>
                  <a:pt x="719" y="2897"/>
                </a:lnTo>
                <a:lnTo>
                  <a:pt x="592" y="2897"/>
                </a:lnTo>
                <a:lnTo>
                  <a:pt x="475" y="2897"/>
                </a:lnTo>
                <a:lnTo>
                  <a:pt x="369" y="2895"/>
                </a:lnTo>
                <a:lnTo>
                  <a:pt x="273" y="2892"/>
                </a:lnTo>
                <a:lnTo>
                  <a:pt x="191" y="2892"/>
                </a:lnTo>
                <a:lnTo>
                  <a:pt x="124" y="2890"/>
                </a:lnTo>
                <a:lnTo>
                  <a:pt x="70" y="2888"/>
                </a:lnTo>
                <a:lnTo>
                  <a:pt x="33" y="2886"/>
                </a:lnTo>
                <a:lnTo>
                  <a:pt x="13" y="288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2" name="Freeform 1028"/>
          <p:cNvSpPr>
            <a:spLocks/>
          </p:cNvSpPr>
          <p:nvPr/>
        </p:nvSpPr>
        <p:spPr bwMode="auto">
          <a:xfrm>
            <a:off x="1620838" y="1377950"/>
            <a:ext cx="5848350" cy="4543425"/>
          </a:xfrm>
          <a:custGeom>
            <a:avLst/>
            <a:gdLst>
              <a:gd name="T0" fmla="*/ 2147483647 w 3684"/>
              <a:gd name="T1" fmla="*/ 2147483647 h 2862"/>
              <a:gd name="T2" fmla="*/ 2147483647 w 3684"/>
              <a:gd name="T3" fmla="*/ 2147483647 h 2862"/>
              <a:gd name="T4" fmla="*/ 2147483647 w 3684"/>
              <a:gd name="T5" fmla="*/ 2147483647 h 2862"/>
              <a:gd name="T6" fmla="*/ 2147483647 w 3684"/>
              <a:gd name="T7" fmla="*/ 2147483647 h 2862"/>
              <a:gd name="T8" fmla="*/ 2147483647 w 3684"/>
              <a:gd name="T9" fmla="*/ 2147483647 h 2862"/>
              <a:gd name="T10" fmla="*/ 2147483647 w 3684"/>
              <a:gd name="T11" fmla="*/ 2147483647 h 2862"/>
              <a:gd name="T12" fmla="*/ 2147483647 w 3684"/>
              <a:gd name="T13" fmla="*/ 2147483647 h 2862"/>
              <a:gd name="T14" fmla="*/ 2147483647 w 3684"/>
              <a:gd name="T15" fmla="*/ 2147483647 h 2862"/>
              <a:gd name="T16" fmla="*/ 2147483647 w 3684"/>
              <a:gd name="T17" fmla="*/ 2147483647 h 2862"/>
              <a:gd name="T18" fmla="*/ 2147483647 w 3684"/>
              <a:gd name="T19" fmla="*/ 2147483647 h 2862"/>
              <a:gd name="T20" fmla="*/ 2147483647 w 3684"/>
              <a:gd name="T21" fmla="*/ 2147483647 h 2862"/>
              <a:gd name="T22" fmla="*/ 2147483647 w 3684"/>
              <a:gd name="T23" fmla="*/ 0 h 2862"/>
              <a:gd name="T24" fmla="*/ 2147483647 w 3684"/>
              <a:gd name="T25" fmla="*/ 2147483647 h 2862"/>
              <a:gd name="T26" fmla="*/ 2147483647 w 3684"/>
              <a:gd name="T27" fmla="*/ 2147483647 h 2862"/>
              <a:gd name="T28" fmla="*/ 2147483647 w 3684"/>
              <a:gd name="T29" fmla="*/ 2147483647 h 2862"/>
              <a:gd name="T30" fmla="*/ 2147483647 w 3684"/>
              <a:gd name="T31" fmla="*/ 2147483647 h 2862"/>
              <a:gd name="T32" fmla="*/ 2147483647 w 3684"/>
              <a:gd name="T33" fmla="*/ 2147483647 h 2862"/>
              <a:gd name="T34" fmla="*/ 2147483647 w 3684"/>
              <a:gd name="T35" fmla="*/ 2147483647 h 2862"/>
              <a:gd name="T36" fmla="*/ 2147483647 w 3684"/>
              <a:gd name="T37" fmla="*/ 2147483647 h 2862"/>
              <a:gd name="T38" fmla="*/ 2147483647 w 3684"/>
              <a:gd name="T39" fmla="*/ 2147483647 h 2862"/>
              <a:gd name="T40" fmla="*/ 2147483647 w 3684"/>
              <a:gd name="T41" fmla="*/ 2147483647 h 2862"/>
              <a:gd name="T42" fmla="*/ 2147483647 w 3684"/>
              <a:gd name="T43" fmla="*/ 2147483647 h 2862"/>
              <a:gd name="T44" fmla="*/ 2147483647 w 3684"/>
              <a:gd name="T45" fmla="*/ 2147483647 h 2862"/>
              <a:gd name="T46" fmla="*/ 2147483647 w 3684"/>
              <a:gd name="T47" fmla="*/ 2147483647 h 2862"/>
              <a:gd name="T48" fmla="*/ 2147483647 w 3684"/>
              <a:gd name="T49" fmla="*/ 2147483647 h 2862"/>
              <a:gd name="T50" fmla="*/ 2147483647 w 3684"/>
              <a:gd name="T51" fmla="*/ 2147483647 h 2862"/>
              <a:gd name="T52" fmla="*/ 2147483647 w 3684"/>
              <a:gd name="T53" fmla="*/ 2147483647 h 2862"/>
              <a:gd name="T54" fmla="*/ 2147483647 w 3684"/>
              <a:gd name="T55" fmla="*/ 2147483647 h 2862"/>
              <a:gd name="T56" fmla="*/ 2147483647 w 3684"/>
              <a:gd name="T57" fmla="*/ 2147483647 h 2862"/>
              <a:gd name="T58" fmla="*/ 2147483647 w 3684"/>
              <a:gd name="T59" fmla="*/ 2147483647 h 2862"/>
              <a:gd name="T60" fmla="*/ 2147483647 w 3684"/>
              <a:gd name="T61" fmla="*/ 2147483647 h 2862"/>
              <a:gd name="T62" fmla="*/ 2147483647 w 3684"/>
              <a:gd name="T63" fmla="*/ 2147483647 h 2862"/>
              <a:gd name="T64" fmla="*/ 2147483647 w 3684"/>
              <a:gd name="T65" fmla="*/ 2147483647 h 2862"/>
              <a:gd name="T66" fmla="*/ 2147483647 w 3684"/>
              <a:gd name="T67" fmla="*/ 2147483647 h 2862"/>
              <a:gd name="T68" fmla="*/ 2147483647 w 3684"/>
              <a:gd name="T69" fmla="*/ 2147483647 h 2862"/>
              <a:gd name="T70" fmla="*/ 2147483647 w 3684"/>
              <a:gd name="T71" fmla="*/ 2147483647 h 2862"/>
              <a:gd name="T72" fmla="*/ 2147483647 w 3684"/>
              <a:gd name="T73" fmla="*/ 2147483647 h 2862"/>
              <a:gd name="T74" fmla="*/ 2147483647 w 3684"/>
              <a:gd name="T75" fmla="*/ 2147483647 h 2862"/>
              <a:gd name="T76" fmla="*/ 2147483647 w 3684"/>
              <a:gd name="T77" fmla="*/ 2147483647 h 2862"/>
              <a:gd name="T78" fmla="*/ 2147483647 w 3684"/>
              <a:gd name="T79" fmla="*/ 2147483647 h 2862"/>
              <a:gd name="T80" fmla="*/ 2147483647 w 3684"/>
              <a:gd name="T81" fmla="*/ 2147483647 h 2862"/>
              <a:gd name="T82" fmla="*/ 2147483647 w 3684"/>
              <a:gd name="T83" fmla="*/ 2147483647 h 2862"/>
              <a:gd name="T84" fmla="*/ 2147483647 w 3684"/>
              <a:gd name="T85" fmla="*/ 2147483647 h 2862"/>
              <a:gd name="T86" fmla="*/ 2147483647 w 3684"/>
              <a:gd name="T87" fmla="*/ 2147483647 h 2862"/>
              <a:gd name="T88" fmla="*/ 2147483647 w 3684"/>
              <a:gd name="T89" fmla="*/ 2147483647 h 2862"/>
              <a:gd name="T90" fmla="*/ 2147483647 w 3684"/>
              <a:gd name="T91" fmla="*/ 2147483647 h 2862"/>
              <a:gd name="T92" fmla="*/ 2147483647 w 3684"/>
              <a:gd name="T93" fmla="*/ 2147483647 h 2862"/>
              <a:gd name="T94" fmla="*/ 2147483647 w 3684"/>
              <a:gd name="T95" fmla="*/ 2147483647 h 2862"/>
              <a:gd name="T96" fmla="*/ 2147483647 w 3684"/>
              <a:gd name="T97" fmla="*/ 2147483647 h 2862"/>
              <a:gd name="T98" fmla="*/ 2147483647 w 3684"/>
              <a:gd name="T99" fmla="*/ 2147483647 h 2862"/>
              <a:gd name="T100" fmla="*/ 2147483647 w 3684"/>
              <a:gd name="T101" fmla="*/ 2147483647 h 2862"/>
              <a:gd name="T102" fmla="*/ 2147483647 w 3684"/>
              <a:gd name="T103" fmla="*/ 2147483647 h 2862"/>
              <a:gd name="T104" fmla="*/ 2147483647 w 3684"/>
              <a:gd name="T105" fmla="*/ 2147483647 h 2862"/>
              <a:gd name="T106" fmla="*/ 2147483647 w 3684"/>
              <a:gd name="T107" fmla="*/ 2147483647 h 2862"/>
              <a:gd name="T108" fmla="*/ 2147483647 w 3684"/>
              <a:gd name="T109" fmla="*/ 2147483647 h 2862"/>
              <a:gd name="T110" fmla="*/ 2147483647 w 3684"/>
              <a:gd name="T111" fmla="*/ 2147483647 h 2862"/>
              <a:gd name="T112" fmla="*/ 2147483647 w 3684"/>
              <a:gd name="T113" fmla="*/ 2147483647 h 2862"/>
              <a:gd name="T114" fmla="*/ 2147483647 w 3684"/>
              <a:gd name="T115" fmla="*/ 2147483647 h 2862"/>
              <a:gd name="T116" fmla="*/ 2147483647 w 3684"/>
              <a:gd name="T117" fmla="*/ 2147483647 h 2862"/>
              <a:gd name="T118" fmla="*/ 2147483647 w 3684"/>
              <a:gd name="T119" fmla="*/ 2147483647 h 2862"/>
              <a:gd name="T120" fmla="*/ 2147483647 w 3684"/>
              <a:gd name="T121" fmla="*/ 2147483647 h 2862"/>
              <a:gd name="T122" fmla="*/ 2147483647 w 3684"/>
              <a:gd name="T123" fmla="*/ 2147483647 h 2862"/>
              <a:gd name="T124" fmla="*/ 2147483647 w 3684"/>
              <a:gd name="T125" fmla="*/ 2147483647 h 286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684"/>
              <a:gd name="T190" fmla="*/ 0 h 2862"/>
              <a:gd name="T191" fmla="*/ 3684 w 3684"/>
              <a:gd name="T192" fmla="*/ 2862 h 286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684" h="2862">
                <a:moveTo>
                  <a:pt x="0" y="2842"/>
                </a:moveTo>
                <a:lnTo>
                  <a:pt x="2" y="1185"/>
                </a:lnTo>
                <a:lnTo>
                  <a:pt x="80" y="1168"/>
                </a:lnTo>
                <a:lnTo>
                  <a:pt x="165" y="1151"/>
                </a:lnTo>
                <a:lnTo>
                  <a:pt x="254" y="1131"/>
                </a:lnTo>
                <a:lnTo>
                  <a:pt x="351" y="1112"/>
                </a:lnTo>
                <a:lnTo>
                  <a:pt x="453" y="1092"/>
                </a:lnTo>
                <a:lnTo>
                  <a:pt x="559" y="1073"/>
                </a:lnTo>
                <a:lnTo>
                  <a:pt x="669" y="1051"/>
                </a:lnTo>
                <a:lnTo>
                  <a:pt x="784" y="1029"/>
                </a:lnTo>
                <a:lnTo>
                  <a:pt x="903" y="1006"/>
                </a:lnTo>
                <a:lnTo>
                  <a:pt x="1022" y="982"/>
                </a:lnTo>
                <a:lnTo>
                  <a:pt x="1144" y="956"/>
                </a:lnTo>
                <a:lnTo>
                  <a:pt x="1267" y="928"/>
                </a:lnTo>
                <a:lnTo>
                  <a:pt x="1393" y="900"/>
                </a:lnTo>
                <a:lnTo>
                  <a:pt x="1518" y="871"/>
                </a:lnTo>
                <a:lnTo>
                  <a:pt x="1642" y="839"/>
                </a:lnTo>
                <a:lnTo>
                  <a:pt x="1765" y="807"/>
                </a:lnTo>
                <a:lnTo>
                  <a:pt x="1889" y="772"/>
                </a:lnTo>
                <a:lnTo>
                  <a:pt x="2008" y="737"/>
                </a:lnTo>
                <a:lnTo>
                  <a:pt x="2127" y="698"/>
                </a:lnTo>
                <a:lnTo>
                  <a:pt x="2242" y="659"/>
                </a:lnTo>
                <a:lnTo>
                  <a:pt x="2352" y="618"/>
                </a:lnTo>
                <a:lnTo>
                  <a:pt x="2460" y="573"/>
                </a:lnTo>
                <a:lnTo>
                  <a:pt x="2562" y="527"/>
                </a:lnTo>
                <a:lnTo>
                  <a:pt x="2659" y="480"/>
                </a:lnTo>
                <a:lnTo>
                  <a:pt x="2750" y="428"/>
                </a:lnTo>
                <a:lnTo>
                  <a:pt x="2835" y="376"/>
                </a:lnTo>
                <a:lnTo>
                  <a:pt x="2913" y="320"/>
                </a:lnTo>
                <a:lnTo>
                  <a:pt x="2984" y="264"/>
                </a:lnTo>
                <a:lnTo>
                  <a:pt x="3045" y="203"/>
                </a:lnTo>
                <a:lnTo>
                  <a:pt x="3099" y="138"/>
                </a:lnTo>
                <a:lnTo>
                  <a:pt x="3144" y="73"/>
                </a:lnTo>
                <a:lnTo>
                  <a:pt x="3179" y="4"/>
                </a:lnTo>
                <a:lnTo>
                  <a:pt x="3209" y="8"/>
                </a:lnTo>
                <a:lnTo>
                  <a:pt x="3242" y="10"/>
                </a:lnTo>
                <a:lnTo>
                  <a:pt x="3272" y="10"/>
                </a:lnTo>
                <a:lnTo>
                  <a:pt x="3305" y="13"/>
                </a:lnTo>
                <a:lnTo>
                  <a:pt x="3335" y="10"/>
                </a:lnTo>
                <a:lnTo>
                  <a:pt x="3368" y="10"/>
                </a:lnTo>
                <a:lnTo>
                  <a:pt x="3398" y="8"/>
                </a:lnTo>
                <a:lnTo>
                  <a:pt x="3430" y="6"/>
                </a:lnTo>
                <a:lnTo>
                  <a:pt x="3463" y="6"/>
                </a:lnTo>
                <a:lnTo>
                  <a:pt x="3493" y="4"/>
                </a:lnTo>
                <a:lnTo>
                  <a:pt x="3526" y="2"/>
                </a:lnTo>
                <a:lnTo>
                  <a:pt x="3558" y="2"/>
                </a:lnTo>
                <a:lnTo>
                  <a:pt x="3588" y="0"/>
                </a:lnTo>
                <a:lnTo>
                  <a:pt x="3621" y="0"/>
                </a:lnTo>
                <a:lnTo>
                  <a:pt x="3653" y="2"/>
                </a:lnTo>
                <a:lnTo>
                  <a:pt x="3684" y="4"/>
                </a:lnTo>
                <a:lnTo>
                  <a:pt x="3677" y="225"/>
                </a:lnTo>
                <a:lnTo>
                  <a:pt x="3673" y="447"/>
                </a:lnTo>
                <a:lnTo>
                  <a:pt x="3669" y="672"/>
                </a:lnTo>
                <a:lnTo>
                  <a:pt x="3666" y="893"/>
                </a:lnTo>
                <a:lnTo>
                  <a:pt x="3638" y="891"/>
                </a:lnTo>
                <a:lnTo>
                  <a:pt x="3610" y="891"/>
                </a:lnTo>
                <a:lnTo>
                  <a:pt x="3582" y="889"/>
                </a:lnTo>
                <a:lnTo>
                  <a:pt x="3554" y="887"/>
                </a:lnTo>
                <a:lnTo>
                  <a:pt x="3526" y="884"/>
                </a:lnTo>
                <a:lnTo>
                  <a:pt x="3497" y="882"/>
                </a:lnTo>
                <a:lnTo>
                  <a:pt x="3469" y="882"/>
                </a:lnTo>
                <a:lnTo>
                  <a:pt x="3443" y="882"/>
                </a:lnTo>
                <a:lnTo>
                  <a:pt x="3415" y="882"/>
                </a:lnTo>
                <a:lnTo>
                  <a:pt x="3389" y="887"/>
                </a:lnTo>
                <a:lnTo>
                  <a:pt x="3363" y="891"/>
                </a:lnTo>
                <a:lnTo>
                  <a:pt x="3337" y="897"/>
                </a:lnTo>
                <a:lnTo>
                  <a:pt x="3311" y="906"/>
                </a:lnTo>
                <a:lnTo>
                  <a:pt x="3285" y="917"/>
                </a:lnTo>
                <a:lnTo>
                  <a:pt x="3259" y="932"/>
                </a:lnTo>
                <a:lnTo>
                  <a:pt x="3235" y="949"/>
                </a:lnTo>
                <a:lnTo>
                  <a:pt x="3207" y="947"/>
                </a:lnTo>
                <a:lnTo>
                  <a:pt x="3177" y="943"/>
                </a:lnTo>
                <a:lnTo>
                  <a:pt x="3149" y="936"/>
                </a:lnTo>
                <a:lnTo>
                  <a:pt x="3121" y="930"/>
                </a:lnTo>
                <a:lnTo>
                  <a:pt x="3093" y="923"/>
                </a:lnTo>
                <a:lnTo>
                  <a:pt x="3062" y="917"/>
                </a:lnTo>
                <a:lnTo>
                  <a:pt x="3034" y="908"/>
                </a:lnTo>
                <a:lnTo>
                  <a:pt x="3006" y="902"/>
                </a:lnTo>
                <a:lnTo>
                  <a:pt x="2978" y="893"/>
                </a:lnTo>
                <a:lnTo>
                  <a:pt x="2950" y="887"/>
                </a:lnTo>
                <a:lnTo>
                  <a:pt x="2921" y="880"/>
                </a:lnTo>
                <a:lnTo>
                  <a:pt x="2891" y="874"/>
                </a:lnTo>
                <a:lnTo>
                  <a:pt x="2863" y="867"/>
                </a:lnTo>
                <a:lnTo>
                  <a:pt x="2833" y="865"/>
                </a:lnTo>
                <a:lnTo>
                  <a:pt x="2805" y="861"/>
                </a:lnTo>
                <a:lnTo>
                  <a:pt x="2774" y="861"/>
                </a:lnTo>
                <a:lnTo>
                  <a:pt x="2729" y="863"/>
                </a:lnTo>
                <a:lnTo>
                  <a:pt x="2683" y="874"/>
                </a:lnTo>
                <a:lnTo>
                  <a:pt x="2633" y="889"/>
                </a:lnTo>
                <a:lnTo>
                  <a:pt x="2584" y="908"/>
                </a:lnTo>
                <a:lnTo>
                  <a:pt x="2534" y="934"/>
                </a:lnTo>
                <a:lnTo>
                  <a:pt x="2484" y="962"/>
                </a:lnTo>
                <a:lnTo>
                  <a:pt x="2436" y="997"/>
                </a:lnTo>
                <a:lnTo>
                  <a:pt x="2389" y="1034"/>
                </a:lnTo>
                <a:lnTo>
                  <a:pt x="2345" y="1073"/>
                </a:lnTo>
                <a:lnTo>
                  <a:pt x="2304" y="1114"/>
                </a:lnTo>
                <a:lnTo>
                  <a:pt x="2265" y="1157"/>
                </a:lnTo>
                <a:lnTo>
                  <a:pt x="2233" y="1202"/>
                </a:lnTo>
                <a:lnTo>
                  <a:pt x="2203" y="1250"/>
                </a:lnTo>
                <a:lnTo>
                  <a:pt x="2181" y="1295"/>
                </a:lnTo>
                <a:lnTo>
                  <a:pt x="2164" y="1343"/>
                </a:lnTo>
                <a:lnTo>
                  <a:pt x="2153" y="1388"/>
                </a:lnTo>
                <a:lnTo>
                  <a:pt x="2129" y="1412"/>
                </a:lnTo>
                <a:lnTo>
                  <a:pt x="2105" y="1432"/>
                </a:lnTo>
                <a:lnTo>
                  <a:pt x="2081" y="1451"/>
                </a:lnTo>
                <a:lnTo>
                  <a:pt x="2057" y="1469"/>
                </a:lnTo>
                <a:lnTo>
                  <a:pt x="2031" y="1486"/>
                </a:lnTo>
                <a:lnTo>
                  <a:pt x="2008" y="1501"/>
                </a:lnTo>
                <a:lnTo>
                  <a:pt x="1984" y="1516"/>
                </a:lnTo>
                <a:lnTo>
                  <a:pt x="1958" y="1531"/>
                </a:lnTo>
                <a:lnTo>
                  <a:pt x="1934" y="1549"/>
                </a:lnTo>
                <a:lnTo>
                  <a:pt x="1910" y="1564"/>
                </a:lnTo>
                <a:lnTo>
                  <a:pt x="1889" y="1583"/>
                </a:lnTo>
                <a:lnTo>
                  <a:pt x="1865" y="1603"/>
                </a:lnTo>
                <a:lnTo>
                  <a:pt x="1843" y="1624"/>
                </a:lnTo>
                <a:lnTo>
                  <a:pt x="1821" y="1650"/>
                </a:lnTo>
                <a:lnTo>
                  <a:pt x="1802" y="1678"/>
                </a:lnTo>
                <a:lnTo>
                  <a:pt x="1782" y="1709"/>
                </a:lnTo>
                <a:lnTo>
                  <a:pt x="1769" y="1728"/>
                </a:lnTo>
                <a:lnTo>
                  <a:pt x="1759" y="1739"/>
                </a:lnTo>
                <a:lnTo>
                  <a:pt x="1748" y="1741"/>
                </a:lnTo>
                <a:lnTo>
                  <a:pt x="1739" y="1745"/>
                </a:lnTo>
                <a:lnTo>
                  <a:pt x="1730" y="1758"/>
                </a:lnTo>
                <a:lnTo>
                  <a:pt x="1720" y="1782"/>
                </a:lnTo>
                <a:lnTo>
                  <a:pt x="1704" y="1828"/>
                </a:lnTo>
                <a:lnTo>
                  <a:pt x="1687" y="1897"/>
                </a:lnTo>
                <a:lnTo>
                  <a:pt x="1666" y="1908"/>
                </a:lnTo>
                <a:lnTo>
                  <a:pt x="1648" y="1925"/>
                </a:lnTo>
                <a:lnTo>
                  <a:pt x="1640" y="1947"/>
                </a:lnTo>
                <a:lnTo>
                  <a:pt x="1635" y="1968"/>
                </a:lnTo>
                <a:lnTo>
                  <a:pt x="1637" y="1994"/>
                </a:lnTo>
                <a:lnTo>
                  <a:pt x="1646" y="2016"/>
                </a:lnTo>
                <a:lnTo>
                  <a:pt x="1659" y="2037"/>
                </a:lnTo>
                <a:lnTo>
                  <a:pt x="1679" y="2055"/>
                </a:lnTo>
                <a:lnTo>
                  <a:pt x="1720" y="2081"/>
                </a:lnTo>
                <a:lnTo>
                  <a:pt x="1769" y="2109"/>
                </a:lnTo>
                <a:lnTo>
                  <a:pt x="1824" y="2139"/>
                </a:lnTo>
                <a:lnTo>
                  <a:pt x="1884" y="2167"/>
                </a:lnTo>
                <a:lnTo>
                  <a:pt x="1947" y="2198"/>
                </a:lnTo>
                <a:lnTo>
                  <a:pt x="2014" y="2226"/>
                </a:lnTo>
                <a:lnTo>
                  <a:pt x="2083" y="2254"/>
                </a:lnTo>
                <a:lnTo>
                  <a:pt x="2155" y="2278"/>
                </a:lnTo>
                <a:lnTo>
                  <a:pt x="2224" y="2301"/>
                </a:lnTo>
                <a:lnTo>
                  <a:pt x="2293" y="2321"/>
                </a:lnTo>
                <a:lnTo>
                  <a:pt x="2363" y="2336"/>
                </a:lnTo>
                <a:lnTo>
                  <a:pt x="2428" y="2349"/>
                </a:lnTo>
                <a:lnTo>
                  <a:pt x="2488" y="2358"/>
                </a:lnTo>
                <a:lnTo>
                  <a:pt x="2545" y="2360"/>
                </a:lnTo>
                <a:lnTo>
                  <a:pt x="2594" y="2355"/>
                </a:lnTo>
                <a:lnTo>
                  <a:pt x="2638" y="2347"/>
                </a:lnTo>
                <a:lnTo>
                  <a:pt x="2681" y="2371"/>
                </a:lnTo>
                <a:lnTo>
                  <a:pt x="2722" y="2388"/>
                </a:lnTo>
                <a:lnTo>
                  <a:pt x="2763" y="2399"/>
                </a:lnTo>
                <a:lnTo>
                  <a:pt x="2800" y="2403"/>
                </a:lnTo>
                <a:lnTo>
                  <a:pt x="2837" y="2399"/>
                </a:lnTo>
                <a:lnTo>
                  <a:pt x="2872" y="2390"/>
                </a:lnTo>
                <a:lnTo>
                  <a:pt x="2904" y="2375"/>
                </a:lnTo>
                <a:lnTo>
                  <a:pt x="2934" y="2355"/>
                </a:lnTo>
                <a:lnTo>
                  <a:pt x="2960" y="2332"/>
                </a:lnTo>
                <a:lnTo>
                  <a:pt x="2984" y="2304"/>
                </a:lnTo>
                <a:lnTo>
                  <a:pt x="3006" y="2271"/>
                </a:lnTo>
                <a:lnTo>
                  <a:pt x="3023" y="2234"/>
                </a:lnTo>
                <a:lnTo>
                  <a:pt x="3036" y="2198"/>
                </a:lnTo>
                <a:lnTo>
                  <a:pt x="3047" y="2156"/>
                </a:lnTo>
                <a:lnTo>
                  <a:pt x="3054" y="2113"/>
                </a:lnTo>
                <a:lnTo>
                  <a:pt x="3056" y="2068"/>
                </a:lnTo>
                <a:lnTo>
                  <a:pt x="3082" y="2070"/>
                </a:lnTo>
                <a:lnTo>
                  <a:pt x="3112" y="2066"/>
                </a:lnTo>
                <a:lnTo>
                  <a:pt x="3147" y="2055"/>
                </a:lnTo>
                <a:lnTo>
                  <a:pt x="3183" y="2040"/>
                </a:lnTo>
                <a:lnTo>
                  <a:pt x="3222" y="2018"/>
                </a:lnTo>
                <a:lnTo>
                  <a:pt x="3264" y="1996"/>
                </a:lnTo>
                <a:lnTo>
                  <a:pt x="3305" y="1970"/>
                </a:lnTo>
                <a:lnTo>
                  <a:pt x="3346" y="1942"/>
                </a:lnTo>
                <a:lnTo>
                  <a:pt x="3387" y="1916"/>
                </a:lnTo>
                <a:lnTo>
                  <a:pt x="3426" y="1888"/>
                </a:lnTo>
                <a:lnTo>
                  <a:pt x="3461" y="1862"/>
                </a:lnTo>
                <a:lnTo>
                  <a:pt x="3493" y="1836"/>
                </a:lnTo>
                <a:lnTo>
                  <a:pt x="3521" y="1815"/>
                </a:lnTo>
                <a:lnTo>
                  <a:pt x="3545" y="1795"/>
                </a:lnTo>
                <a:lnTo>
                  <a:pt x="3565" y="1782"/>
                </a:lnTo>
                <a:lnTo>
                  <a:pt x="3575" y="1774"/>
                </a:lnTo>
                <a:lnTo>
                  <a:pt x="3586" y="1784"/>
                </a:lnTo>
                <a:lnTo>
                  <a:pt x="3597" y="1795"/>
                </a:lnTo>
                <a:lnTo>
                  <a:pt x="3608" y="1806"/>
                </a:lnTo>
                <a:lnTo>
                  <a:pt x="3619" y="1815"/>
                </a:lnTo>
                <a:lnTo>
                  <a:pt x="3632" y="1823"/>
                </a:lnTo>
                <a:lnTo>
                  <a:pt x="3645" y="1832"/>
                </a:lnTo>
                <a:lnTo>
                  <a:pt x="3658" y="1838"/>
                </a:lnTo>
                <a:lnTo>
                  <a:pt x="3671" y="1845"/>
                </a:lnTo>
                <a:lnTo>
                  <a:pt x="3671" y="1923"/>
                </a:lnTo>
                <a:lnTo>
                  <a:pt x="3640" y="1953"/>
                </a:lnTo>
                <a:lnTo>
                  <a:pt x="3610" y="1983"/>
                </a:lnTo>
                <a:lnTo>
                  <a:pt x="3580" y="2012"/>
                </a:lnTo>
                <a:lnTo>
                  <a:pt x="3547" y="2040"/>
                </a:lnTo>
                <a:lnTo>
                  <a:pt x="3515" y="2066"/>
                </a:lnTo>
                <a:lnTo>
                  <a:pt x="3482" y="2094"/>
                </a:lnTo>
                <a:lnTo>
                  <a:pt x="3450" y="2118"/>
                </a:lnTo>
                <a:lnTo>
                  <a:pt x="3415" y="2143"/>
                </a:lnTo>
                <a:lnTo>
                  <a:pt x="3383" y="2169"/>
                </a:lnTo>
                <a:lnTo>
                  <a:pt x="3348" y="2193"/>
                </a:lnTo>
                <a:lnTo>
                  <a:pt x="3313" y="2217"/>
                </a:lnTo>
                <a:lnTo>
                  <a:pt x="3279" y="2243"/>
                </a:lnTo>
                <a:lnTo>
                  <a:pt x="3244" y="2267"/>
                </a:lnTo>
                <a:lnTo>
                  <a:pt x="3209" y="2291"/>
                </a:lnTo>
                <a:lnTo>
                  <a:pt x="3175" y="2314"/>
                </a:lnTo>
                <a:lnTo>
                  <a:pt x="3140" y="2340"/>
                </a:lnTo>
                <a:lnTo>
                  <a:pt x="3060" y="2399"/>
                </a:lnTo>
                <a:lnTo>
                  <a:pt x="2982" y="2453"/>
                </a:lnTo>
                <a:lnTo>
                  <a:pt x="2906" y="2503"/>
                </a:lnTo>
                <a:lnTo>
                  <a:pt x="2835" y="2548"/>
                </a:lnTo>
                <a:lnTo>
                  <a:pt x="2766" y="2589"/>
                </a:lnTo>
                <a:lnTo>
                  <a:pt x="2698" y="2626"/>
                </a:lnTo>
                <a:lnTo>
                  <a:pt x="2633" y="2661"/>
                </a:lnTo>
                <a:lnTo>
                  <a:pt x="2568" y="2691"/>
                </a:lnTo>
                <a:lnTo>
                  <a:pt x="2508" y="2719"/>
                </a:lnTo>
                <a:lnTo>
                  <a:pt x="2447" y="2745"/>
                </a:lnTo>
                <a:lnTo>
                  <a:pt x="2387" y="2767"/>
                </a:lnTo>
                <a:lnTo>
                  <a:pt x="2328" y="2784"/>
                </a:lnTo>
                <a:lnTo>
                  <a:pt x="2270" y="2801"/>
                </a:lnTo>
                <a:lnTo>
                  <a:pt x="2211" y="2814"/>
                </a:lnTo>
                <a:lnTo>
                  <a:pt x="2153" y="2827"/>
                </a:lnTo>
                <a:lnTo>
                  <a:pt x="2094" y="2836"/>
                </a:lnTo>
                <a:lnTo>
                  <a:pt x="2036" y="2844"/>
                </a:lnTo>
                <a:lnTo>
                  <a:pt x="1975" y="2851"/>
                </a:lnTo>
                <a:lnTo>
                  <a:pt x="1915" y="2855"/>
                </a:lnTo>
                <a:lnTo>
                  <a:pt x="1854" y="2857"/>
                </a:lnTo>
                <a:lnTo>
                  <a:pt x="1791" y="2860"/>
                </a:lnTo>
                <a:lnTo>
                  <a:pt x="1726" y="2862"/>
                </a:lnTo>
                <a:lnTo>
                  <a:pt x="1659" y="2862"/>
                </a:lnTo>
                <a:lnTo>
                  <a:pt x="1590" y="2860"/>
                </a:lnTo>
                <a:lnTo>
                  <a:pt x="1518" y="2860"/>
                </a:lnTo>
                <a:lnTo>
                  <a:pt x="1442" y="2857"/>
                </a:lnTo>
                <a:lnTo>
                  <a:pt x="1367" y="2855"/>
                </a:lnTo>
                <a:lnTo>
                  <a:pt x="1287" y="2853"/>
                </a:lnTo>
                <a:lnTo>
                  <a:pt x="1202" y="2851"/>
                </a:lnTo>
                <a:lnTo>
                  <a:pt x="1113" y="2851"/>
                </a:lnTo>
                <a:lnTo>
                  <a:pt x="1022" y="2849"/>
                </a:lnTo>
                <a:lnTo>
                  <a:pt x="927" y="2849"/>
                </a:lnTo>
                <a:lnTo>
                  <a:pt x="892" y="2849"/>
                </a:lnTo>
                <a:lnTo>
                  <a:pt x="847" y="2849"/>
                </a:lnTo>
                <a:lnTo>
                  <a:pt x="793" y="2851"/>
                </a:lnTo>
                <a:lnTo>
                  <a:pt x="730" y="2851"/>
                </a:lnTo>
                <a:lnTo>
                  <a:pt x="663" y="2853"/>
                </a:lnTo>
                <a:lnTo>
                  <a:pt x="591" y="2853"/>
                </a:lnTo>
                <a:lnTo>
                  <a:pt x="516" y="2853"/>
                </a:lnTo>
                <a:lnTo>
                  <a:pt x="440" y="2855"/>
                </a:lnTo>
                <a:lnTo>
                  <a:pt x="366" y="2855"/>
                </a:lnTo>
                <a:lnTo>
                  <a:pt x="293" y="2855"/>
                </a:lnTo>
                <a:lnTo>
                  <a:pt x="223" y="2855"/>
                </a:lnTo>
                <a:lnTo>
                  <a:pt x="161" y="2853"/>
                </a:lnTo>
                <a:lnTo>
                  <a:pt x="106" y="2851"/>
                </a:lnTo>
                <a:lnTo>
                  <a:pt x="59" y="2849"/>
                </a:lnTo>
                <a:lnTo>
                  <a:pt x="24" y="2847"/>
                </a:lnTo>
                <a:lnTo>
                  <a:pt x="0" y="2842"/>
                </a:lnTo>
                <a:close/>
              </a:path>
            </a:pathLst>
          </a:cu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3" name="Freeform 1029"/>
          <p:cNvSpPr>
            <a:spLocks/>
          </p:cNvSpPr>
          <p:nvPr/>
        </p:nvSpPr>
        <p:spPr bwMode="auto">
          <a:xfrm>
            <a:off x="5195888" y="4498975"/>
            <a:ext cx="2252662" cy="1398588"/>
          </a:xfrm>
          <a:custGeom>
            <a:avLst/>
            <a:gdLst>
              <a:gd name="T0" fmla="*/ 2147483647 w 1419"/>
              <a:gd name="T1" fmla="*/ 2147483647 h 881"/>
              <a:gd name="T2" fmla="*/ 2147483647 w 1419"/>
              <a:gd name="T3" fmla="*/ 2147483647 h 881"/>
              <a:gd name="T4" fmla="*/ 2147483647 w 1419"/>
              <a:gd name="T5" fmla="*/ 2147483647 h 881"/>
              <a:gd name="T6" fmla="*/ 2147483647 w 1419"/>
              <a:gd name="T7" fmla="*/ 2147483647 h 881"/>
              <a:gd name="T8" fmla="*/ 2147483647 w 1419"/>
              <a:gd name="T9" fmla="*/ 2147483647 h 881"/>
              <a:gd name="T10" fmla="*/ 2147483647 w 1419"/>
              <a:gd name="T11" fmla="*/ 2147483647 h 881"/>
              <a:gd name="T12" fmla="*/ 2147483647 w 1419"/>
              <a:gd name="T13" fmla="*/ 2147483647 h 881"/>
              <a:gd name="T14" fmla="*/ 2147483647 w 1419"/>
              <a:gd name="T15" fmla="*/ 2147483647 h 881"/>
              <a:gd name="T16" fmla="*/ 2147483647 w 1419"/>
              <a:gd name="T17" fmla="*/ 2147483647 h 881"/>
              <a:gd name="T18" fmla="*/ 2147483647 w 1419"/>
              <a:gd name="T19" fmla="*/ 2147483647 h 881"/>
              <a:gd name="T20" fmla="*/ 2147483647 w 1419"/>
              <a:gd name="T21" fmla="*/ 2147483647 h 881"/>
              <a:gd name="T22" fmla="*/ 2147483647 w 1419"/>
              <a:gd name="T23" fmla="*/ 2147483647 h 881"/>
              <a:gd name="T24" fmla="*/ 2147483647 w 1419"/>
              <a:gd name="T25" fmla="*/ 2147483647 h 881"/>
              <a:gd name="T26" fmla="*/ 2147483647 w 1419"/>
              <a:gd name="T27" fmla="*/ 2147483647 h 881"/>
              <a:gd name="T28" fmla="*/ 2147483647 w 1419"/>
              <a:gd name="T29" fmla="*/ 2147483647 h 881"/>
              <a:gd name="T30" fmla="*/ 2147483647 w 1419"/>
              <a:gd name="T31" fmla="*/ 2147483647 h 881"/>
              <a:gd name="T32" fmla="*/ 2147483647 w 1419"/>
              <a:gd name="T33" fmla="*/ 2147483647 h 881"/>
              <a:gd name="T34" fmla="*/ 2147483647 w 1419"/>
              <a:gd name="T35" fmla="*/ 2147483647 h 881"/>
              <a:gd name="T36" fmla="*/ 2147483647 w 1419"/>
              <a:gd name="T37" fmla="*/ 2147483647 h 881"/>
              <a:gd name="T38" fmla="*/ 2147483647 w 1419"/>
              <a:gd name="T39" fmla="*/ 2147483647 h 881"/>
              <a:gd name="T40" fmla="*/ 2147483647 w 1419"/>
              <a:gd name="T41" fmla="*/ 2147483647 h 881"/>
              <a:gd name="T42" fmla="*/ 2147483647 w 1419"/>
              <a:gd name="T43" fmla="*/ 2147483647 h 881"/>
              <a:gd name="T44" fmla="*/ 2147483647 w 1419"/>
              <a:gd name="T45" fmla="*/ 2147483647 h 881"/>
              <a:gd name="T46" fmla="*/ 2147483647 w 1419"/>
              <a:gd name="T47" fmla="*/ 2147483647 h 881"/>
              <a:gd name="T48" fmla="*/ 2147483647 w 1419"/>
              <a:gd name="T49" fmla="*/ 2147483647 h 881"/>
              <a:gd name="T50" fmla="*/ 2147483647 w 1419"/>
              <a:gd name="T51" fmla="*/ 2147483647 h 881"/>
              <a:gd name="T52" fmla="*/ 2147483647 w 1419"/>
              <a:gd name="T53" fmla="*/ 2147483647 h 881"/>
              <a:gd name="T54" fmla="*/ 2147483647 w 1419"/>
              <a:gd name="T55" fmla="*/ 2147483647 h 881"/>
              <a:gd name="T56" fmla="*/ 2147483647 w 1419"/>
              <a:gd name="T57" fmla="*/ 2147483647 h 881"/>
              <a:gd name="T58" fmla="*/ 2147483647 w 1419"/>
              <a:gd name="T59" fmla="*/ 2147483647 h 881"/>
              <a:gd name="T60" fmla="*/ 2147483647 w 1419"/>
              <a:gd name="T61" fmla="*/ 2147483647 h 881"/>
              <a:gd name="T62" fmla="*/ 2147483647 w 1419"/>
              <a:gd name="T63" fmla="*/ 2147483647 h 881"/>
              <a:gd name="T64" fmla="*/ 2147483647 w 1419"/>
              <a:gd name="T65" fmla="*/ 2147483647 h 881"/>
              <a:gd name="T66" fmla="*/ 2147483647 w 1419"/>
              <a:gd name="T67" fmla="*/ 2147483647 h 88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419"/>
              <a:gd name="T103" fmla="*/ 0 h 881"/>
              <a:gd name="T104" fmla="*/ 1419 w 1419"/>
              <a:gd name="T105" fmla="*/ 881 h 88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419" h="881">
                <a:moveTo>
                  <a:pt x="0" y="881"/>
                </a:moveTo>
                <a:lnTo>
                  <a:pt x="48" y="859"/>
                </a:lnTo>
                <a:lnTo>
                  <a:pt x="96" y="835"/>
                </a:lnTo>
                <a:lnTo>
                  <a:pt x="143" y="813"/>
                </a:lnTo>
                <a:lnTo>
                  <a:pt x="191" y="790"/>
                </a:lnTo>
                <a:lnTo>
                  <a:pt x="239" y="766"/>
                </a:lnTo>
                <a:lnTo>
                  <a:pt x="284" y="742"/>
                </a:lnTo>
                <a:lnTo>
                  <a:pt x="332" y="718"/>
                </a:lnTo>
                <a:lnTo>
                  <a:pt x="377" y="695"/>
                </a:lnTo>
                <a:lnTo>
                  <a:pt x="425" y="671"/>
                </a:lnTo>
                <a:lnTo>
                  <a:pt x="470" y="647"/>
                </a:lnTo>
                <a:lnTo>
                  <a:pt x="518" y="621"/>
                </a:lnTo>
                <a:lnTo>
                  <a:pt x="563" y="597"/>
                </a:lnTo>
                <a:lnTo>
                  <a:pt x="609" y="571"/>
                </a:lnTo>
                <a:lnTo>
                  <a:pt x="654" y="545"/>
                </a:lnTo>
                <a:lnTo>
                  <a:pt x="700" y="519"/>
                </a:lnTo>
                <a:lnTo>
                  <a:pt x="745" y="493"/>
                </a:lnTo>
                <a:lnTo>
                  <a:pt x="789" y="465"/>
                </a:lnTo>
                <a:lnTo>
                  <a:pt x="834" y="439"/>
                </a:lnTo>
                <a:lnTo>
                  <a:pt x="877" y="411"/>
                </a:lnTo>
                <a:lnTo>
                  <a:pt x="921" y="383"/>
                </a:lnTo>
                <a:lnTo>
                  <a:pt x="964" y="355"/>
                </a:lnTo>
                <a:lnTo>
                  <a:pt x="1007" y="325"/>
                </a:lnTo>
                <a:lnTo>
                  <a:pt x="1051" y="294"/>
                </a:lnTo>
                <a:lnTo>
                  <a:pt x="1094" y="264"/>
                </a:lnTo>
                <a:lnTo>
                  <a:pt x="1135" y="234"/>
                </a:lnTo>
                <a:lnTo>
                  <a:pt x="1176" y="201"/>
                </a:lnTo>
                <a:lnTo>
                  <a:pt x="1217" y="171"/>
                </a:lnTo>
                <a:lnTo>
                  <a:pt x="1258" y="136"/>
                </a:lnTo>
                <a:lnTo>
                  <a:pt x="1300" y="104"/>
                </a:lnTo>
                <a:lnTo>
                  <a:pt x="1341" y="69"/>
                </a:lnTo>
                <a:lnTo>
                  <a:pt x="1380" y="35"/>
                </a:lnTo>
                <a:lnTo>
                  <a:pt x="1419" y="0"/>
                </a:lnTo>
                <a:lnTo>
                  <a:pt x="1417" y="216"/>
                </a:lnTo>
                <a:lnTo>
                  <a:pt x="1412" y="435"/>
                </a:lnTo>
                <a:lnTo>
                  <a:pt x="1408" y="656"/>
                </a:lnTo>
                <a:lnTo>
                  <a:pt x="1410" y="874"/>
                </a:lnTo>
                <a:lnTo>
                  <a:pt x="1367" y="874"/>
                </a:lnTo>
                <a:lnTo>
                  <a:pt x="1321" y="874"/>
                </a:lnTo>
                <a:lnTo>
                  <a:pt x="1278" y="874"/>
                </a:lnTo>
                <a:lnTo>
                  <a:pt x="1235" y="874"/>
                </a:lnTo>
                <a:lnTo>
                  <a:pt x="1191" y="876"/>
                </a:lnTo>
                <a:lnTo>
                  <a:pt x="1146" y="876"/>
                </a:lnTo>
                <a:lnTo>
                  <a:pt x="1103" y="876"/>
                </a:lnTo>
                <a:lnTo>
                  <a:pt x="1059" y="876"/>
                </a:lnTo>
                <a:lnTo>
                  <a:pt x="1014" y="876"/>
                </a:lnTo>
                <a:lnTo>
                  <a:pt x="970" y="876"/>
                </a:lnTo>
                <a:lnTo>
                  <a:pt x="927" y="876"/>
                </a:lnTo>
                <a:lnTo>
                  <a:pt x="882" y="876"/>
                </a:lnTo>
                <a:lnTo>
                  <a:pt x="838" y="878"/>
                </a:lnTo>
                <a:lnTo>
                  <a:pt x="795" y="878"/>
                </a:lnTo>
                <a:lnTo>
                  <a:pt x="750" y="878"/>
                </a:lnTo>
                <a:lnTo>
                  <a:pt x="706" y="878"/>
                </a:lnTo>
                <a:lnTo>
                  <a:pt x="663" y="878"/>
                </a:lnTo>
                <a:lnTo>
                  <a:pt x="617" y="878"/>
                </a:lnTo>
                <a:lnTo>
                  <a:pt x="574" y="878"/>
                </a:lnTo>
                <a:lnTo>
                  <a:pt x="529" y="878"/>
                </a:lnTo>
                <a:lnTo>
                  <a:pt x="485" y="878"/>
                </a:lnTo>
                <a:lnTo>
                  <a:pt x="442" y="881"/>
                </a:lnTo>
                <a:lnTo>
                  <a:pt x="397" y="881"/>
                </a:lnTo>
                <a:lnTo>
                  <a:pt x="353" y="881"/>
                </a:lnTo>
                <a:lnTo>
                  <a:pt x="310" y="881"/>
                </a:lnTo>
                <a:lnTo>
                  <a:pt x="265" y="881"/>
                </a:lnTo>
                <a:lnTo>
                  <a:pt x="221" y="881"/>
                </a:lnTo>
                <a:lnTo>
                  <a:pt x="176" y="881"/>
                </a:lnTo>
                <a:lnTo>
                  <a:pt x="132" y="881"/>
                </a:lnTo>
                <a:lnTo>
                  <a:pt x="89" y="881"/>
                </a:lnTo>
                <a:lnTo>
                  <a:pt x="44" y="881"/>
                </a:lnTo>
                <a:lnTo>
                  <a:pt x="0" y="881"/>
                </a:lnTo>
                <a:close/>
              </a:path>
            </a:pathLst>
          </a:custGeom>
          <a:solidFill>
            <a:srgbClr val="33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4" name="Freeform 1030"/>
          <p:cNvSpPr>
            <a:spLocks/>
          </p:cNvSpPr>
          <p:nvPr/>
        </p:nvSpPr>
        <p:spPr bwMode="auto">
          <a:xfrm>
            <a:off x="5195888" y="4498975"/>
            <a:ext cx="2252662" cy="1398588"/>
          </a:xfrm>
          <a:custGeom>
            <a:avLst/>
            <a:gdLst>
              <a:gd name="T0" fmla="*/ 2147483647 w 1419"/>
              <a:gd name="T1" fmla="*/ 2147483647 h 881"/>
              <a:gd name="T2" fmla="*/ 2147483647 w 1419"/>
              <a:gd name="T3" fmla="*/ 2147483647 h 881"/>
              <a:gd name="T4" fmla="*/ 2147483647 w 1419"/>
              <a:gd name="T5" fmla="*/ 2147483647 h 881"/>
              <a:gd name="T6" fmla="*/ 2147483647 w 1419"/>
              <a:gd name="T7" fmla="*/ 2147483647 h 881"/>
              <a:gd name="T8" fmla="*/ 2147483647 w 1419"/>
              <a:gd name="T9" fmla="*/ 2147483647 h 881"/>
              <a:gd name="T10" fmla="*/ 2147483647 w 1419"/>
              <a:gd name="T11" fmla="*/ 2147483647 h 881"/>
              <a:gd name="T12" fmla="*/ 2147483647 w 1419"/>
              <a:gd name="T13" fmla="*/ 2147483647 h 881"/>
              <a:gd name="T14" fmla="*/ 2147483647 w 1419"/>
              <a:gd name="T15" fmla="*/ 2147483647 h 881"/>
              <a:gd name="T16" fmla="*/ 2147483647 w 1419"/>
              <a:gd name="T17" fmla="*/ 2147483647 h 881"/>
              <a:gd name="T18" fmla="*/ 2147483647 w 1419"/>
              <a:gd name="T19" fmla="*/ 2147483647 h 881"/>
              <a:gd name="T20" fmla="*/ 2147483647 w 1419"/>
              <a:gd name="T21" fmla="*/ 2147483647 h 881"/>
              <a:gd name="T22" fmla="*/ 2147483647 w 1419"/>
              <a:gd name="T23" fmla="*/ 2147483647 h 881"/>
              <a:gd name="T24" fmla="*/ 2147483647 w 1419"/>
              <a:gd name="T25" fmla="*/ 2147483647 h 881"/>
              <a:gd name="T26" fmla="*/ 2147483647 w 1419"/>
              <a:gd name="T27" fmla="*/ 2147483647 h 881"/>
              <a:gd name="T28" fmla="*/ 2147483647 w 1419"/>
              <a:gd name="T29" fmla="*/ 2147483647 h 881"/>
              <a:gd name="T30" fmla="*/ 2147483647 w 1419"/>
              <a:gd name="T31" fmla="*/ 2147483647 h 881"/>
              <a:gd name="T32" fmla="*/ 2147483647 w 1419"/>
              <a:gd name="T33" fmla="*/ 2147483647 h 881"/>
              <a:gd name="T34" fmla="*/ 2147483647 w 1419"/>
              <a:gd name="T35" fmla="*/ 2147483647 h 881"/>
              <a:gd name="T36" fmla="*/ 2147483647 w 1419"/>
              <a:gd name="T37" fmla="*/ 2147483647 h 881"/>
              <a:gd name="T38" fmla="*/ 2147483647 w 1419"/>
              <a:gd name="T39" fmla="*/ 2147483647 h 881"/>
              <a:gd name="T40" fmla="*/ 2147483647 w 1419"/>
              <a:gd name="T41" fmla="*/ 2147483647 h 881"/>
              <a:gd name="T42" fmla="*/ 2147483647 w 1419"/>
              <a:gd name="T43" fmla="*/ 2147483647 h 881"/>
              <a:gd name="T44" fmla="*/ 2147483647 w 1419"/>
              <a:gd name="T45" fmla="*/ 2147483647 h 881"/>
              <a:gd name="T46" fmla="*/ 2147483647 w 1419"/>
              <a:gd name="T47" fmla="*/ 2147483647 h 881"/>
              <a:gd name="T48" fmla="*/ 2147483647 w 1419"/>
              <a:gd name="T49" fmla="*/ 2147483647 h 881"/>
              <a:gd name="T50" fmla="*/ 2147483647 w 1419"/>
              <a:gd name="T51" fmla="*/ 2147483647 h 881"/>
              <a:gd name="T52" fmla="*/ 2147483647 w 1419"/>
              <a:gd name="T53" fmla="*/ 2147483647 h 881"/>
              <a:gd name="T54" fmla="*/ 2147483647 w 1419"/>
              <a:gd name="T55" fmla="*/ 2147483647 h 881"/>
              <a:gd name="T56" fmla="*/ 2147483647 w 1419"/>
              <a:gd name="T57" fmla="*/ 2147483647 h 881"/>
              <a:gd name="T58" fmla="*/ 2147483647 w 1419"/>
              <a:gd name="T59" fmla="*/ 2147483647 h 881"/>
              <a:gd name="T60" fmla="*/ 2147483647 w 1419"/>
              <a:gd name="T61" fmla="*/ 2147483647 h 881"/>
              <a:gd name="T62" fmla="*/ 2147483647 w 1419"/>
              <a:gd name="T63" fmla="*/ 2147483647 h 881"/>
              <a:gd name="T64" fmla="*/ 2147483647 w 1419"/>
              <a:gd name="T65" fmla="*/ 2147483647 h 881"/>
              <a:gd name="T66" fmla="*/ 2147483647 w 1419"/>
              <a:gd name="T67" fmla="*/ 2147483647 h 88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419"/>
              <a:gd name="T103" fmla="*/ 0 h 881"/>
              <a:gd name="T104" fmla="*/ 1419 w 1419"/>
              <a:gd name="T105" fmla="*/ 881 h 88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419" h="881">
                <a:moveTo>
                  <a:pt x="0" y="881"/>
                </a:moveTo>
                <a:lnTo>
                  <a:pt x="48" y="859"/>
                </a:lnTo>
                <a:lnTo>
                  <a:pt x="96" y="835"/>
                </a:lnTo>
                <a:lnTo>
                  <a:pt x="143" y="813"/>
                </a:lnTo>
                <a:lnTo>
                  <a:pt x="191" y="790"/>
                </a:lnTo>
                <a:lnTo>
                  <a:pt x="239" y="766"/>
                </a:lnTo>
                <a:lnTo>
                  <a:pt x="284" y="742"/>
                </a:lnTo>
                <a:lnTo>
                  <a:pt x="332" y="718"/>
                </a:lnTo>
                <a:lnTo>
                  <a:pt x="377" y="695"/>
                </a:lnTo>
                <a:lnTo>
                  <a:pt x="425" y="671"/>
                </a:lnTo>
                <a:lnTo>
                  <a:pt x="470" y="647"/>
                </a:lnTo>
                <a:lnTo>
                  <a:pt x="518" y="621"/>
                </a:lnTo>
                <a:lnTo>
                  <a:pt x="563" y="597"/>
                </a:lnTo>
                <a:lnTo>
                  <a:pt x="609" y="571"/>
                </a:lnTo>
                <a:lnTo>
                  <a:pt x="654" y="545"/>
                </a:lnTo>
                <a:lnTo>
                  <a:pt x="700" y="519"/>
                </a:lnTo>
                <a:lnTo>
                  <a:pt x="745" y="493"/>
                </a:lnTo>
                <a:lnTo>
                  <a:pt x="789" y="465"/>
                </a:lnTo>
                <a:lnTo>
                  <a:pt x="834" y="439"/>
                </a:lnTo>
                <a:lnTo>
                  <a:pt x="877" y="411"/>
                </a:lnTo>
                <a:lnTo>
                  <a:pt x="921" y="383"/>
                </a:lnTo>
                <a:lnTo>
                  <a:pt x="964" y="355"/>
                </a:lnTo>
                <a:lnTo>
                  <a:pt x="1007" y="325"/>
                </a:lnTo>
                <a:lnTo>
                  <a:pt x="1051" y="294"/>
                </a:lnTo>
                <a:lnTo>
                  <a:pt x="1094" y="264"/>
                </a:lnTo>
                <a:lnTo>
                  <a:pt x="1135" y="234"/>
                </a:lnTo>
                <a:lnTo>
                  <a:pt x="1176" y="201"/>
                </a:lnTo>
                <a:lnTo>
                  <a:pt x="1217" y="171"/>
                </a:lnTo>
                <a:lnTo>
                  <a:pt x="1258" y="136"/>
                </a:lnTo>
                <a:lnTo>
                  <a:pt x="1300" y="104"/>
                </a:lnTo>
                <a:lnTo>
                  <a:pt x="1341" y="69"/>
                </a:lnTo>
                <a:lnTo>
                  <a:pt x="1380" y="35"/>
                </a:lnTo>
                <a:lnTo>
                  <a:pt x="1419" y="0"/>
                </a:lnTo>
                <a:lnTo>
                  <a:pt x="1417" y="216"/>
                </a:lnTo>
                <a:lnTo>
                  <a:pt x="1412" y="435"/>
                </a:lnTo>
                <a:lnTo>
                  <a:pt x="1408" y="656"/>
                </a:lnTo>
                <a:lnTo>
                  <a:pt x="1410" y="874"/>
                </a:lnTo>
                <a:lnTo>
                  <a:pt x="1367" y="874"/>
                </a:lnTo>
                <a:lnTo>
                  <a:pt x="1321" y="874"/>
                </a:lnTo>
                <a:lnTo>
                  <a:pt x="1278" y="874"/>
                </a:lnTo>
                <a:lnTo>
                  <a:pt x="1235" y="874"/>
                </a:lnTo>
                <a:lnTo>
                  <a:pt x="1191" y="876"/>
                </a:lnTo>
                <a:lnTo>
                  <a:pt x="1146" y="876"/>
                </a:lnTo>
                <a:lnTo>
                  <a:pt x="1103" y="876"/>
                </a:lnTo>
                <a:lnTo>
                  <a:pt x="1059" y="876"/>
                </a:lnTo>
                <a:lnTo>
                  <a:pt x="1014" y="876"/>
                </a:lnTo>
                <a:lnTo>
                  <a:pt x="970" y="876"/>
                </a:lnTo>
                <a:lnTo>
                  <a:pt x="927" y="876"/>
                </a:lnTo>
                <a:lnTo>
                  <a:pt x="882" y="876"/>
                </a:lnTo>
                <a:lnTo>
                  <a:pt x="838" y="878"/>
                </a:lnTo>
                <a:lnTo>
                  <a:pt x="795" y="878"/>
                </a:lnTo>
                <a:lnTo>
                  <a:pt x="750" y="878"/>
                </a:lnTo>
                <a:lnTo>
                  <a:pt x="706" y="878"/>
                </a:lnTo>
                <a:lnTo>
                  <a:pt x="663" y="878"/>
                </a:lnTo>
                <a:lnTo>
                  <a:pt x="617" y="878"/>
                </a:lnTo>
                <a:lnTo>
                  <a:pt x="574" y="878"/>
                </a:lnTo>
                <a:lnTo>
                  <a:pt x="529" y="878"/>
                </a:lnTo>
                <a:lnTo>
                  <a:pt x="485" y="878"/>
                </a:lnTo>
                <a:lnTo>
                  <a:pt x="442" y="881"/>
                </a:lnTo>
                <a:lnTo>
                  <a:pt x="397" y="881"/>
                </a:lnTo>
                <a:lnTo>
                  <a:pt x="353" y="881"/>
                </a:lnTo>
                <a:lnTo>
                  <a:pt x="310" y="881"/>
                </a:lnTo>
                <a:lnTo>
                  <a:pt x="265" y="881"/>
                </a:lnTo>
                <a:lnTo>
                  <a:pt x="221" y="881"/>
                </a:lnTo>
                <a:lnTo>
                  <a:pt x="176" y="881"/>
                </a:lnTo>
                <a:lnTo>
                  <a:pt x="132" y="881"/>
                </a:lnTo>
                <a:lnTo>
                  <a:pt x="89" y="881"/>
                </a:lnTo>
                <a:lnTo>
                  <a:pt x="44" y="881"/>
                </a:lnTo>
                <a:lnTo>
                  <a:pt x="0" y="881"/>
                </a:lnTo>
                <a:close/>
              </a:path>
            </a:pathLst>
          </a:custGeom>
          <a:solidFill>
            <a:srgbClr val="33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5" name="Freeform 1031"/>
          <p:cNvSpPr>
            <a:spLocks/>
          </p:cNvSpPr>
          <p:nvPr/>
        </p:nvSpPr>
        <p:spPr bwMode="auto">
          <a:xfrm>
            <a:off x="5873750" y="4427538"/>
            <a:ext cx="569913" cy="727075"/>
          </a:xfrm>
          <a:custGeom>
            <a:avLst/>
            <a:gdLst>
              <a:gd name="T0" fmla="*/ 2147483647 w 359"/>
              <a:gd name="T1" fmla="*/ 2147483647 h 458"/>
              <a:gd name="T2" fmla="*/ 2147483647 w 359"/>
              <a:gd name="T3" fmla="*/ 2147483647 h 458"/>
              <a:gd name="T4" fmla="*/ 2147483647 w 359"/>
              <a:gd name="T5" fmla="*/ 2147483647 h 458"/>
              <a:gd name="T6" fmla="*/ 2147483647 w 359"/>
              <a:gd name="T7" fmla="*/ 2147483647 h 458"/>
              <a:gd name="T8" fmla="*/ 2147483647 w 359"/>
              <a:gd name="T9" fmla="*/ 2147483647 h 458"/>
              <a:gd name="T10" fmla="*/ 2147483647 w 359"/>
              <a:gd name="T11" fmla="*/ 2147483647 h 458"/>
              <a:gd name="T12" fmla="*/ 2147483647 w 359"/>
              <a:gd name="T13" fmla="*/ 2147483647 h 458"/>
              <a:gd name="T14" fmla="*/ 2147483647 w 359"/>
              <a:gd name="T15" fmla="*/ 2147483647 h 458"/>
              <a:gd name="T16" fmla="*/ 2147483647 w 359"/>
              <a:gd name="T17" fmla="*/ 2147483647 h 458"/>
              <a:gd name="T18" fmla="*/ 2147483647 w 359"/>
              <a:gd name="T19" fmla="*/ 2147483647 h 458"/>
              <a:gd name="T20" fmla="*/ 2147483647 w 359"/>
              <a:gd name="T21" fmla="*/ 2147483647 h 458"/>
              <a:gd name="T22" fmla="*/ 2147483647 w 359"/>
              <a:gd name="T23" fmla="*/ 2147483647 h 458"/>
              <a:gd name="T24" fmla="*/ 2147483647 w 359"/>
              <a:gd name="T25" fmla="*/ 2147483647 h 458"/>
              <a:gd name="T26" fmla="*/ 2147483647 w 359"/>
              <a:gd name="T27" fmla="*/ 2147483647 h 458"/>
              <a:gd name="T28" fmla="*/ 2147483647 w 359"/>
              <a:gd name="T29" fmla="*/ 2147483647 h 458"/>
              <a:gd name="T30" fmla="*/ 2147483647 w 359"/>
              <a:gd name="T31" fmla="*/ 2147483647 h 458"/>
              <a:gd name="T32" fmla="*/ 2147483647 w 359"/>
              <a:gd name="T33" fmla="*/ 2147483647 h 458"/>
              <a:gd name="T34" fmla="*/ 2147483647 w 359"/>
              <a:gd name="T35" fmla="*/ 0 h 458"/>
              <a:gd name="T36" fmla="*/ 2147483647 w 359"/>
              <a:gd name="T37" fmla="*/ 2147483647 h 458"/>
              <a:gd name="T38" fmla="*/ 2147483647 w 359"/>
              <a:gd name="T39" fmla="*/ 2147483647 h 458"/>
              <a:gd name="T40" fmla="*/ 2147483647 w 359"/>
              <a:gd name="T41" fmla="*/ 2147483647 h 458"/>
              <a:gd name="T42" fmla="*/ 2147483647 w 359"/>
              <a:gd name="T43" fmla="*/ 2147483647 h 458"/>
              <a:gd name="T44" fmla="*/ 2147483647 w 359"/>
              <a:gd name="T45" fmla="*/ 2147483647 h 458"/>
              <a:gd name="T46" fmla="*/ 2147483647 w 359"/>
              <a:gd name="T47" fmla="*/ 2147483647 h 458"/>
              <a:gd name="T48" fmla="*/ 2147483647 w 359"/>
              <a:gd name="T49" fmla="*/ 2147483647 h 458"/>
              <a:gd name="T50" fmla="*/ 2147483647 w 359"/>
              <a:gd name="T51" fmla="*/ 2147483647 h 458"/>
              <a:gd name="T52" fmla="*/ 2147483647 w 359"/>
              <a:gd name="T53" fmla="*/ 2147483647 h 458"/>
              <a:gd name="T54" fmla="*/ 2147483647 w 359"/>
              <a:gd name="T55" fmla="*/ 2147483647 h 458"/>
              <a:gd name="T56" fmla="*/ 2147483647 w 359"/>
              <a:gd name="T57" fmla="*/ 2147483647 h 458"/>
              <a:gd name="T58" fmla="*/ 2147483647 w 359"/>
              <a:gd name="T59" fmla="*/ 2147483647 h 458"/>
              <a:gd name="T60" fmla="*/ 2147483647 w 359"/>
              <a:gd name="T61" fmla="*/ 2147483647 h 458"/>
              <a:gd name="T62" fmla="*/ 2147483647 w 359"/>
              <a:gd name="T63" fmla="*/ 2147483647 h 458"/>
              <a:gd name="T64" fmla="*/ 2147483647 w 359"/>
              <a:gd name="T65" fmla="*/ 2147483647 h 458"/>
              <a:gd name="T66" fmla="*/ 0 w 359"/>
              <a:gd name="T67" fmla="*/ 2147483647 h 458"/>
              <a:gd name="T68" fmla="*/ 0 w 359"/>
              <a:gd name="T69" fmla="*/ 2147483647 h 458"/>
              <a:gd name="T70" fmla="*/ 2147483647 w 359"/>
              <a:gd name="T71" fmla="*/ 2147483647 h 458"/>
              <a:gd name="T72" fmla="*/ 2147483647 w 359"/>
              <a:gd name="T73" fmla="*/ 2147483647 h 458"/>
              <a:gd name="T74" fmla="*/ 2147483647 w 359"/>
              <a:gd name="T75" fmla="*/ 2147483647 h 458"/>
              <a:gd name="T76" fmla="*/ 2147483647 w 359"/>
              <a:gd name="T77" fmla="*/ 2147483647 h 45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59"/>
              <a:gd name="T118" fmla="*/ 0 h 458"/>
              <a:gd name="T119" fmla="*/ 359 w 359"/>
              <a:gd name="T120" fmla="*/ 458 h 45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59" h="458">
                <a:moveTo>
                  <a:pt x="48" y="341"/>
                </a:moveTo>
                <a:lnTo>
                  <a:pt x="84" y="357"/>
                </a:lnTo>
                <a:lnTo>
                  <a:pt x="123" y="361"/>
                </a:lnTo>
                <a:lnTo>
                  <a:pt x="160" y="354"/>
                </a:lnTo>
                <a:lnTo>
                  <a:pt x="195" y="339"/>
                </a:lnTo>
                <a:lnTo>
                  <a:pt x="225" y="318"/>
                </a:lnTo>
                <a:lnTo>
                  <a:pt x="251" y="292"/>
                </a:lnTo>
                <a:lnTo>
                  <a:pt x="271" y="257"/>
                </a:lnTo>
                <a:lnTo>
                  <a:pt x="284" y="220"/>
                </a:lnTo>
                <a:lnTo>
                  <a:pt x="290" y="184"/>
                </a:lnTo>
                <a:lnTo>
                  <a:pt x="290" y="149"/>
                </a:lnTo>
                <a:lnTo>
                  <a:pt x="288" y="112"/>
                </a:lnTo>
                <a:lnTo>
                  <a:pt x="279" y="80"/>
                </a:lnTo>
                <a:lnTo>
                  <a:pt x="273" y="65"/>
                </a:lnTo>
                <a:lnTo>
                  <a:pt x="264" y="45"/>
                </a:lnTo>
                <a:lnTo>
                  <a:pt x="255" y="26"/>
                </a:lnTo>
                <a:lnTo>
                  <a:pt x="258" y="17"/>
                </a:lnTo>
                <a:lnTo>
                  <a:pt x="310" y="0"/>
                </a:lnTo>
                <a:lnTo>
                  <a:pt x="331" y="23"/>
                </a:lnTo>
                <a:lnTo>
                  <a:pt x="346" y="56"/>
                </a:lnTo>
                <a:lnTo>
                  <a:pt x="357" y="95"/>
                </a:lnTo>
                <a:lnTo>
                  <a:pt x="359" y="136"/>
                </a:lnTo>
                <a:lnTo>
                  <a:pt x="357" y="181"/>
                </a:lnTo>
                <a:lnTo>
                  <a:pt x="349" y="227"/>
                </a:lnTo>
                <a:lnTo>
                  <a:pt x="336" y="272"/>
                </a:lnTo>
                <a:lnTo>
                  <a:pt x="316" y="318"/>
                </a:lnTo>
                <a:lnTo>
                  <a:pt x="292" y="357"/>
                </a:lnTo>
                <a:lnTo>
                  <a:pt x="264" y="393"/>
                </a:lnTo>
                <a:lnTo>
                  <a:pt x="229" y="421"/>
                </a:lnTo>
                <a:lnTo>
                  <a:pt x="193" y="443"/>
                </a:lnTo>
                <a:lnTo>
                  <a:pt x="149" y="456"/>
                </a:lnTo>
                <a:lnTo>
                  <a:pt x="104" y="458"/>
                </a:lnTo>
                <a:lnTo>
                  <a:pt x="54" y="447"/>
                </a:lnTo>
                <a:lnTo>
                  <a:pt x="0" y="421"/>
                </a:lnTo>
                <a:lnTo>
                  <a:pt x="0" y="413"/>
                </a:lnTo>
                <a:lnTo>
                  <a:pt x="13" y="402"/>
                </a:lnTo>
                <a:lnTo>
                  <a:pt x="28" y="391"/>
                </a:lnTo>
                <a:lnTo>
                  <a:pt x="39" y="378"/>
                </a:lnTo>
                <a:lnTo>
                  <a:pt x="48" y="34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6" name="Freeform 1032"/>
          <p:cNvSpPr>
            <a:spLocks/>
          </p:cNvSpPr>
          <p:nvPr/>
        </p:nvSpPr>
        <p:spPr bwMode="auto">
          <a:xfrm>
            <a:off x="7331075" y="4103688"/>
            <a:ext cx="114300" cy="144462"/>
          </a:xfrm>
          <a:custGeom>
            <a:avLst/>
            <a:gdLst>
              <a:gd name="T0" fmla="*/ 0 w 72"/>
              <a:gd name="T1" fmla="*/ 2147483647 h 91"/>
              <a:gd name="T2" fmla="*/ 2147483647 w 72"/>
              <a:gd name="T3" fmla="*/ 0 h 91"/>
              <a:gd name="T4" fmla="*/ 2147483647 w 72"/>
              <a:gd name="T5" fmla="*/ 2147483647 h 91"/>
              <a:gd name="T6" fmla="*/ 2147483647 w 72"/>
              <a:gd name="T7" fmla="*/ 2147483647 h 91"/>
              <a:gd name="T8" fmla="*/ 2147483647 w 72"/>
              <a:gd name="T9" fmla="*/ 2147483647 h 91"/>
              <a:gd name="T10" fmla="*/ 2147483647 w 72"/>
              <a:gd name="T11" fmla="*/ 2147483647 h 91"/>
              <a:gd name="T12" fmla="*/ 2147483647 w 72"/>
              <a:gd name="T13" fmla="*/ 2147483647 h 91"/>
              <a:gd name="T14" fmla="*/ 2147483647 w 72"/>
              <a:gd name="T15" fmla="*/ 2147483647 h 91"/>
              <a:gd name="T16" fmla="*/ 2147483647 w 72"/>
              <a:gd name="T17" fmla="*/ 2147483647 h 91"/>
              <a:gd name="T18" fmla="*/ 2147483647 w 72"/>
              <a:gd name="T19" fmla="*/ 2147483647 h 91"/>
              <a:gd name="T20" fmla="*/ 0 w 72"/>
              <a:gd name="T21" fmla="*/ 2147483647 h 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2"/>
              <a:gd name="T34" fmla="*/ 0 h 91"/>
              <a:gd name="T35" fmla="*/ 72 w 72"/>
              <a:gd name="T36" fmla="*/ 91 h 9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2" h="91">
                <a:moveTo>
                  <a:pt x="0" y="39"/>
                </a:moveTo>
                <a:lnTo>
                  <a:pt x="72" y="0"/>
                </a:lnTo>
                <a:lnTo>
                  <a:pt x="72" y="91"/>
                </a:lnTo>
                <a:lnTo>
                  <a:pt x="61" y="91"/>
                </a:lnTo>
                <a:lnTo>
                  <a:pt x="50" y="87"/>
                </a:lnTo>
                <a:lnTo>
                  <a:pt x="39" y="83"/>
                </a:lnTo>
                <a:lnTo>
                  <a:pt x="30" y="76"/>
                </a:lnTo>
                <a:lnTo>
                  <a:pt x="20" y="67"/>
                </a:lnTo>
                <a:lnTo>
                  <a:pt x="11" y="59"/>
                </a:lnTo>
                <a:lnTo>
                  <a:pt x="4" y="50"/>
                </a:lnTo>
                <a:lnTo>
                  <a:pt x="0" y="3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7" name="Freeform 1033"/>
          <p:cNvSpPr>
            <a:spLocks/>
          </p:cNvSpPr>
          <p:nvPr/>
        </p:nvSpPr>
        <p:spPr bwMode="auto">
          <a:xfrm>
            <a:off x="6832600" y="3019425"/>
            <a:ext cx="336550" cy="452438"/>
          </a:xfrm>
          <a:custGeom>
            <a:avLst/>
            <a:gdLst>
              <a:gd name="T0" fmla="*/ 2147483647 w 212"/>
              <a:gd name="T1" fmla="*/ 2147483647 h 285"/>
              <a:gd name="T2" fmla="*/ 2147483647 w 212"/>
              <a:gd name="T3" fmla="*/ 2147483647 h 285"/>
              <a:gd name="T4" fmla="*/ 2147483647 w 212"/>
              <a:gd name="T5" fmla="*/ 2147483647 h 285"/>
              <a:gd name="T6" fmla="*/ 0 w 212"/>
              <a:gd name="T7" fmla="*/ 2147483647 h 285"/>
              <a:gd name="T8" fmla="*/ 0 w 212"/>
              <a:gd name="T9" fmla="*/ 2147483647 h 285"/>
              <a:gd name="T10" fmla="*/ 2147483647 w 212"/>
              <a:gd name="T11" fmla="*/ 0 h 285"/>
              <a:gd name="T12" fmla="*/ 2147483647 w 212"/>
              <a:gd name="T13" fmla="*/ 0 h 285"/>
              <a:gd name="T14" fmla="*/ 2147483647 w 212"/>
              <a:gd name="T15" fmla="*/ 2147483647 h 285"/>
              <a:gd name="T16" fmla="*/ 2147483647 w 212"/>
              <a:gd name="T17" fmla="*/ 2147483647 h 285"/>
              <a:gd name="T18" fmla="*/ 2147483647 w 212"/>
              <a:gd name="T19" fmla="*/ 2147483647 h 285"/>
              <a:gd name="T20" fmla="*/ 2147483647 w 212"/>
              <a:gd name="T21" fmla="*/ 2147483647 h 285"/>
              <a:gd name="T22" fmla="*/ 2147483647 w 212"/>
              <a:gd name="T23" fmla="*/ 2147483647 h 285"/>
              <a:gd name="T24" fmla="*/ 2147483647 w 212"/>
              <a:gd name="T25" fmla="*/ 2147483647 h 285"/>
              <a:gd name="T26" fmla="*/ 2147483647 w 212"/>
              <a:gd name="T27" fmla="*/ 2147483647 h 285"/>
              <a:gd name="T28" fmla="*/ 2147483647 w 212"/>
              <a:gd name="T29" fmla="*/ 2147483647 h 285"/>
              <a:gd name="T30" fmla="*/ 2147483647 w 212"/>
              <a:gd name="T31" fmla="*/ 2147483647 h 28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12"/>
              <a:gd name="T49" fmla="*/ 0 h 285"/>
              <a:gd name="T50" fmla="*/ 212 w 212"/>
              <a:gd name="T51" fmla="*/ 285 h 28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12" h="285">
                <a:moveTo>
                  <a:pt x="20" y="285"/>
                </a:moveTo>
                <a:lnTo>
                  <a:pt x="13" y="283"/>
                </a:lnTo>
                <a:lnTo>
                  <a:pt x="4" y="214"/>
                </a:lnTo>
                <a:lnTo>
                  <a:pt x="0" y="142"/>
                </a:lnTo>
                <a:lnTo>
                  <a:pt x="0" y="71"/>
                </a:lnTo>
                <a:lnTo>
                  <a:pt x="2" y="0"/>
                </a:lnTo>
                <a:lnTo>
                  <a:pt x="17" y="0"/>
                </a:lnTo>
                <a:lnTo>
                  <a:pt x="43" y="15"/>
                </a:lnTo>
                <a:lnTo>
                  <a:pt x="74" y="36"/>
                </a:lnTo>
                <a:lnTo>
                  <a:pt x="108" y="65"/>
                </a:lnTo>
                <a:lnTo>
                  <a:pt x="143" y="97"/>
                </a:lnTo>
                <a:lnTo>
                  <a:pt x="173" y="125"/>
                </a:lnTo>
                <a:lnTo>
                  <a:pt x="197" y="149"/>
                </a:lnTo>
                <a:lnTo>
                  <a:pt x="212" y="164"/>
                </a:lnTo>
                <a:lnTo>
                  <a:pt x="212" y="181"/>
                </a:lnTo>
                <a:lnTo>
                  <a:pt x="20" y="28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8" name="Freeform 1034"/>
          <p:cNvSpPr>
            <a:spLocks/>
          </p:cNvSpPr>
          <p:nvPr/>
        </p:nvSpPr>
        <p:spPr bwMode="auto">
          <a:xfrm>
            <a:off x="1603375" y="1377950"/>
            <a:ext cx="5008563" cy="1839913"/>
          </a:xfrm>
          <a:custGeom>
            <a:avLst/>
            <a:gdLst>
              <a:gd name="T0" fmla="*/ 0 w 3155"/>
              <a:gd name="T1" fmla="*/ 2147483647 h 1159"/>
              <a:gd name="T2" fmla="*/ 2147483647 w 3155"/>
              <a:gd name="T3" fmla="*/ 2147483647 h 1159"/>
              <a:gd name="T4" fmla="*/ 2147483647 w 3155"/>
              <a:gd name="T5" fmla="*/ 2147483647 h 1159"/>
              <a:gd name="T6" fmla="*/ 2147483647 w 3155"/>
              <a:gd name="T7" fmla="*/ 2147483647 h 1159"/>
              <a:gd name="T8" fmla="*/ 2147483647 w 3155"/>
              <a:gd name="T9" fmla="*/ 2147483647 h 1159"/>
              <a:gd name="T10" fmla="*/ 2147483647 w 3155"/>
              <a:gd name="T11" fmla="*/ 2147483647 h 1159"/>
              <a:gd name="T12" fmla="*/ 2147483647 w 3155"/>
              <a:gd name="T13" fmla="*/ 2147483647 h 1159"/>
              <a:gd name="T14" fmla="*/ 2147483647 w 3155"/>
              <a:gd name="T15" fmla="*/ 0 h 1159"/>
              <a:gd name="T16" fmla="*/ 2147483647 w 3155"/>
              <a:gd name="T17" fmla="*/ 0 h 1159"/>
              <a:gd name="T18" fmla="*/ 2147483647 w 3155"/>
              <a:gd name="T19" fmla="*/ 0 h 1159"/>
              <a:gd name="T20" fmla="*/ 2147483647 w 3155"/>
              <a:gd name="T21" fmla="*/ 0 h 1159"/>
              <a:gd name="T22" fmla="*/ 2147483647 w 3155"/>
              <a:gd name="T23" fmla="*/ 2147483647 h 1159"/>
              <a:gd name="T24" fmla="*/ 2147483647 w 3155"/>
              <a:gd name="T25" fmla="*/ 2147483647 h 1159"/>
              <a:gd name="T26" fmla="*/ 2147483647 w 3155"/>
              <a:gd name="T27" fmla="*/ 2147483647 h 1159"/>
              <a:gd name="T28" fmla="*/ 2147483647 w 3155"/>
              <a:gd name="T29" fmla="*/ 2147483647 h 1159"/>
              <a:gd name="T30" fmla="*/ 2147483647 w 3155"/>
              <a:gd name="T31" fmla="*/ 2147483647 h 1159"/>
              <a:gd name="T32" fmla="*/ 2147483647 w 3155"/>
              <a:gd name="T33" fmla="*/ 2147483647 h 1159"/>
              <a:gd name="T34" fmla="*/ 2147483647 w 3155"/>
              <a:gd name="T35" fmla="*/ 2147483647 h 1159"/>
              <a:gd name="T36" fmla="*/ 2147483647 w 3155"/>
              <a:gd name="T37" fmla="*/ 2147483647 h 1159"/>
              <a:gd name="T38" fmla="*/ 2147483647 w 3155"/>
              <a:gd name="T39" fmla="*/ 2147483647 h 1159"/>
              <a:gd name="T40" fmla="*/ 2147483647 w 3155"/>
              <a:gd name="T41" fmla="*/ 2147483647 h 1159"/>
              <a:gd name="T42" fmla="*/ 2147483647 w 3155"/>
              <a:gd name="T43" fmla="*/ 2147483647 h 1159"/>
              <a:gd name="T44" fmla="*/ 2147483647 w 3155"/>
              <a:gd name="T45" fmla="*/ 2147483647 h 1159"/>
              <a:gd name="T46" fmla="*/ 2147483647 w 3155"/>
              <a:gd name="T47" fmla="*/ 2147483647 h 1159"/>
              <a:gd name="T48" fmla="*/ 2147483647 w 3155"/>
              <a:gd name="T49" fmla="*/ 2147483647 h 1159"/>
              <a:gd name="T50" fmla="*/ 2147483647 w 3155"/>
              <a:gd name="T51" fmla="*/ 2147483647 h 1159"/>
              <a:gd name="T52" fmla="*/ 2147483647 w 3155"/>
              <a:gd name="T53" fmla="*/ 2147483647 h 1159"/>
              <a:gd name="T54" fmla="*/ 2147483647 w 3155"/>
              <a:gd name="T55" fmla="*/ 2147483647 h 1159"/>
              <a:gd name="T56" fmla="*/ 2147483647 w 3155"/>
              <a:gd name="T57" fmla="*/ 2147483647 h 1159"/>
              <a:gd name="T58" fmla="*/ 2147483647 w 3155"/>
              <a:gd name="T59" fmla="*/ 2147483647 h 1159"/>
              <a:gd name="T60" fmla="*/ 2147483647 w 3155"/>
              <a:gd name="T61" fmla="*/ 2147483647 h 1159"/>
              <a:gd name="T62" fmla="*/ 2147483647 w 3155"/>
              <a:gd name="T63" fmla="*/ 2147483647 h 1159"/>
              <a:gd name="T64" fmla="*/ 2147483647 w 3155"/>
              <a:gd name="T65" fmla="*/ 2147483647 h 1159"/>
              <a:gd name="T66" fmla="*/ 2147483647 w 3155"/>
              <a:gd name="T67" fmla="*/ 2147483647 h 1159"/>
              <a:gd name="T68" fmla="*/ 2147483647 w 3155"/>
              <a:gd name="T69" fmla="*/ 2147483647 h 115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155"/>
              <a:gd name="T106" fmla="*/ 0 h 1159"/>
              <a:gd name="T107" fmla="*/ 3155 w 3155"/>
              <a:gd name="T108" fmla="*/ 1159 h 115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155" h="1159">
                <a:moveTo>
                  <a:pt x="13" y="1159"/>
                </a:moveTo>
                <a:lnTo>
                  <a:pt x="0" y="874"/>
                </a:lnTo>
                <a:lnTo>
                  <a:pt x="0" y="588"/>
                </a:lnTo>
                <a:lnTo>
                  <a:pt x="3" y="302"/>
                </a:lnTo>
                <a:lnTo>
                  <a:pt x="3" y="15"/>
                </a:lnTo>
                <a:lnTo>
                  <a:pt x="70" y="13"/>
                </a:lnTo>
                <a:lnTo>
                  <a:pt x="135" y="10"/>
                </a:lnTo>
                <a:lnTo>
                  <a:pt x="202" y="8"/>
                </a:lnTo>
                <a:lnTo>
                  <a:pt x="269" y="6"/>
                </a:lnTo>
                <a:lnTo>
                  <a:pt x="336" y="4"/>
                </a:lnTo>
                <a:lnTo>
                  <a:pt x="403" y="4"/>
                </a:lnTo>
                <a:lnTo>
                  <a:pt x="468" y="2"/>
                </a:lnTo>
                <a:lnTo>
                  <a:pt x="535" y="2"/>
                </a:lnTo>
                <a:lnTo>
                  <a:pt x="602" y="2"/>
                </a:lnTo>
                <a:lnTo>
                  <a:pt x="670" y="0"/>
                </a:lnTo>
                <a:lnTo>
                  <a:pt x="737" y="0"/>
                </a:lnTo>
                <a:lnTo>
                  <a:pt x="804" y="0"/>
                </a:lnTo>
                <a:lnTo>
                  <a:pt x="871" y="0"/>
                </a:lnTo>
                <a:lnTo>
                  <a:pt x="938" y="0"/>
                </a:lnTo>
                <a:lnTo>
                  <a:pt x="1005" y="0"/>
                </a:lnTo>
                <a:lnTo>
                  <a:pt x="1072" y="0"/>
                </a:lnTo>
                <a:lnTo>
                  <a:pt x="1139" y="0"/>
                </a:lnTo>
                <a:lnTo>
                  <a:pt x="1207" y="0"/>
                </a:lnTo>
                <a:lnTo>
                  <a:pt x="1274" y="2"/>
                </a:lnTo>
                <a:lnTo>
                  <a:pt x="1341" y="2"/>
                </a:lnTo>
                <a:lnTo>
                  <a:pt x="1408" y="2"/>
                </a:lnTo>
                <a:lnTo>
                  <a:pt x="1475" y="2"/>
                </a:lnTo>
                <a:lnTo>
                  <a:pt x="1542" y="4"/>
                </a:lnTo>
                <a:lnTo>
                  <a:pt x="1609" y="4"/>
                </a:lnTo>
                <a:lnTo>
                  <a:pt x="1677" y="4"/>
                </a:lnTo>
                <a:lnTo>
                  <a:pt x="1744" y="4"/>
                </a:lnTo>
                <a:lnTo>
                  <a:pt x="1811" y="4"/>
                </a:lnTo>
                <a:lnTo>
                  <a:pt x="1878" y="6"/>
                </a:lnTo>
                <a:lnTo>
                  <a:pt x="1945" y="6"/>
                </a:lnTo>
                <a:lnTo>
                  <a:pt x="2010" y="6"/>
                </a:lnTo>
                <a:lnTo>
                  <a:pt x="2077" y="6"/>
                </a:lnTo>
                <a:lnTo>
                  <a:pt x="2144" y="6"/>
                </a:lnTo>
                <a:lnTo>
                  <a:pt x="3155" y="6"/>
                </a:lnTo>
                <a:lnTo>
                  <a:pt x="3106" y="80"/>
                </a:lnTo>
                <a:lnTo>
                  <a:pt x="3049" y="151"/>
                </a:lnTo>
                <a:lnTo>
                  <a:pt x="2984" y="218"/>
                </a:lnTo>
                <a:lnTo>
                  <a:pt x="2913" y="281"/>
                </a:lnTo>
                <a:lnTo>
                  <a:pt x="2837" y="339"/>
                </a:lnTo>
                <a:lnTo>
                  <a:pt x="2755" y="396"/>
                </a:lnTo>
                <a:lnTo>
                  <a:pt x="2668" y="450"/>
                </a:lnTo>
                <a:lnTo>
                  <a:pt x="2575" y="499"/>
                </a:lnTo>
                <a:lnTo>
                  <a:pt x="2480" y="547"/>
                </a:lnTo>
                <a:lnTo>
                  <a:pt x="2378" y="590"/>
                </a:lnTo>
                <a:lnTo>
                  <a:pt x="2274" y="633"/>
                </a:lnTo>
                <a:lnTo>
                  <a:pt x="2168" y="672"/>
                </a:lnTo>
                <a:lnTo>
                  <a:pt x="2058" y="709"/>
                </a:lnTo>
                <a:lnTo>
                  <a:pt x="1947" y="746"/>
                </a:lnTo>
                <a:lnTo>
                  <a:pt x="1832" y="778"/>
                </a:lnTo>
                <a:lnTo>
                  <a:pt x="1718" y="809"/>
                </a:lnTo>
                <a:lnTo>
                  <a:pt x="1601" y="839"/>
                </a:lnTo>
                <a:lnTo>
                  <a:pt x="1484" y="865"/>
                </a:lnTo>
                <a:lnTo>
                  <a:pt x="1367" y="893"/>
                </a:lnTo>
                <a:lnTo>
                  <a:pt x="1250" y="917"/>
                </a:lnTo>
                <a:lnTo>
                  <a:pt x="1133" y="941"/>
                </a:lnTo>
                <a:lnTo>
                  <a:pt x="1018" y="962"/>
                </a:lnTo>
                <a:lnTo>
                  <a:pt x="903" y="984"/>
                </a:lnTo>
                <a:lnTo>
                  <a:pt x="791" y="1006"/>
                </a:lnTo>
                <a:lnTo>
                  <a:pt x="683" y="1025"/>
                </a:lnTo>
                <a:lnTo>
                  <a:pt x="574" y="1045"/>
                </a:lnTo>
                <a:lnTo>
                  <a:pt x="470" y="1064"/>
                </a:lnTo>
                <a:lnTo>
                  <a:pt x="371" y="1083"/>
                </a:lnTo>
                <a:lnTo>
                  <a:pt x="275" y="1103"/>
                </a:lnTo>
                <a:lnTo>
                  <a:pt x="182" y="1120"/>
                </a:lnTo>
                <a:lnTo>
                  <a:pt x="96" y="1140"/>
                </a:lnTo>
                <a:lnTo>
                  <a:pt x="13" y="1159"/>
                </a:lnTo>
                <a:close/>
              </a:path>
            </a:pathLst>
          </a:custGeom>
          <a:solidFill>
            <a:srgbClr val="33CC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89" name="Freeform 1035"/>
          <p:cNvSpPr>
            <a:spLocks/>
          </p:cNvSpPr>
          <p:nvPr/>
        </p:nvSpPr>
        <p:spPr bwMode="auto">
          <a:xfrm>
            <a:off x="6245225" y="3852863"/>
            <a:ext cx="250825" cy="182562"/>
          </a:xfrm>
          <a:custGeom>
            <a:avLst/>
            <a:gdLst>
              <a:gd name="T0" fmla="*/ 2147483647 w 158"/>
              <a:gd name="T1" fmla="*/ 2147483647 h 115"/>
              <a:gd name="T2" fmla="*/ 2147483647 w 158"/>
              <a:gd name="T3" fmla="*/ 2147483647 h 115"/>
              <a:gd name="T4" fmla="*/ 2147483647 w 158"/>
              <a:gd name="T5" fmla="*/ 2147483647 h 115"/>
              <a:gd name="T6" fmla="*/ 2147483647 w 158"/>
              <a:gd name="T7" fmla="*/ 2147483647 h 115"/>
              <a:gd name="T8" fmla="*/ 2147483647 w 158"/>
              <a:gd name="T9" fmla="*/ 2147483647 h 115"/>
              <a:gd name="T10" fmla="*/ 2147483647 w 158"/>
              <a:gd name="T11" fmla="*/ 2147483647 h 115"/>
              <a:gd name="T12" fmla="*/ 0 w 158"/>
              <a:gd name="T13" fmla="*/ 2147483647 h 115"/>
              <a:gd name="T14" fmla="*/ 0 w 158"/>
              <a:gd name="T15" fmla="*/ 2147483647 h 115"/>
              <a:gd name="T16" fmla="*/ 0 w 158"/>
              <a:gd name="T17" fmla="*/ 2147483647 h 115"/>
              <a:gd name="T18" fmla="*/ 2147483647 w 158"/>
              <a:gd name="T19" fmla="*/ 2147483647 h 115"/>
              <a:gd name="T20" fmla="*/ 2147483647 w 158"/>
              <a:gd name="T21" fmla="*/ 2147483647 h 115"/>
              <a:gd name="T22" fmla="*/ 2147483647 w 158"/>
              <a:gd name="T23" fmla="*/ 2147483647 h 115"/>
              <a:gd name="T24" fmla="*/ 2147483647 w 158"/>
              <a:gd name="T25" fmla="*/ 2147483647 h 115"/>
              <a:gd name="T26" fmla="*/ 2147483647 w 158"/>
              <a:gd name="T27" fmla="*/ 2147483647 h 115"/>
              <a:gd name="T28" fmla="*/ 2147483647 w 158"/>
              <a:gd name="T29" fmla="*/ 2147483647 h 115"/>
              <a:gd name="T30" fmla="*/ 2147483647 w 158"/>
              <a:gd name="T31" fmla="*/ 2147483647 h 115"/>
              <a:gd name="T32" fmla="*/ 2147483647 w 158"/>
              <a:gd name="T33" fmla="*/ 0 h 115"/>
              <a:gd name="T34" fmla="*/ 2147483647 w 158"/>
              <a:gd name="T35" fmla="*/ 2147483647 h 115"/>
              <a:gd name="T36" fmla="*/ 2147483647 w 158"/>
              <a:gd name="T37" fmla="*/ 2147483647 h 115"/>
              <a:gd name="T38" fmla="*/ 2147483647 w 158"/>
              <a:gd name="T39" fmla="*/ 2147483647 h 115"/>
              <a:gd name="T40" fmla="*/ 2147483647 w 158"/>
              <a:gd name="T41" fmla="*/ 2147483647 h 115"/>
              <a:gd name="T42" fmla="*/ 2147483647 w 158"/>
              <a:gd name="T43" fmla="*/ 2147483647 h 115"/>
              <a:gd name="T44" fmla="*/ 2147483647 w 158"/>
              <a:gd name="T45" fmla="*/ 2147483647 h 115"/>
              <a:gd name="T46" fmla="*/ 2147483647 w 158"/>
              <a:gd name="T47" fmla="*/ 2147483647 h 115"/>
              <a:gd name="T48" fmla="*/ 2147483647 w 158"/>
              <a:gd name="T49" fmla="*/ 2147483647 h 115"/>
              <a:gd name="T50" fmla="*/ 2147483647 w 158"/>
              <a:gd name="T51" fmla="*/ 2147483647 h 115"/>
              <a:gd name="T52" fmla="*/ 2147483647 w 158"/>
              <a:gd name="T53" fmla="*/ 2147483647 h 115"/>
              <a:gd name="T54" fmla="*/ 2147483647 w 158"/>
              <a:gd name="T55" fmla="*/ 2147483647 h 115"/>
              <a:gd name="T56" fmla="*/ 2147483647 w 158"/>
              <a:gd name="T57" fmla="*/ 2147483647 h 11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58"/>
              <a:gd name="T88" fmla="*/ 0 h 115"/>
              <a:gd name="T89" fmla="*/ 158 w 158"/>
              <a:gd name="T90" fmla="*/ 115 h 115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58" h="115">
                <a:moveTo>
                  <a:pt x="28" y="113"/>
                </a:moveTo>
                <a:lnTo>
                  <a:pt x="26" y="115"/>
                </a:lnTo>
                <a:lnTo>
                  <a:pt x="19" y="111"/>
                </a:lnTo>
                <a:lnTo>
                  <a:pt x="13" y="106"/>
                </a:lnTo>
                <a:lnTo>
                  <a:pt x="8" y="102"/>
                </a:lnTo>
                <a:lnTo>
                  <a:pt x="2" y="93"/>
                </a:lnTo>
                <a:lnTo>
                  <a:pt x="0" y="85"/>
                </a:lnTo>
                <a:lnTo>
                  <a:pt x="0" y="76"/>
                </a:lnTo>
                <a:lnTo>
                  <a:pt x="0" y="65"/>
                </a:lnTo>
                <a:lnTo>
                  <a:pt x="13" y="50"/>
                </a:lnTo>
                <a:lnTo>
                  <a:pt x="28" y="39"/>
                </a:lnTo>
                <a:lnTo>
                  <a:pt x="43" y="29"/>
                </a:lnTo>
                <a:lnTo>
                  <a:pt x="60" y="22"/>
                </a:lnTo>
                <a:lnTo>
                  <a:pt x="80" y="16"/>
                </a:lnTo>
                <a:lnTo>
                  <a:pt x="97" y="9"/>
                </a:lnTo>
                <a:lnTo>
                  <a:pt x="117" y="5"/>
                </a:lnTo>
                <a:lnTo>
                  <a:pt x="134" y="0"/>
                </a:lnTo>
                <a:lnTo>
                  <a:pt x="151" y="18"/>
                </a:lnTo>
                <a:lnTo>
                  <a:pt x="158" y="33"/>
                </a:lnTo>
                <a:lnTo>
                  <a:pt x="156" y="48"/>
                </a:lnTo>
                <a:lnTo>
                  <a:pt x="154" y="52"/>
                </a:lnTo>
                <a:lnTo>
                  <a:pt x="141" y="65"/>
                </a:lnTo>
                <a:lnTo>
                  <a:pt x="125" y="74"/>
                </a:lnTo>
                <a:lnTo>
                  <a:pt x="110" y="83"/>
                </a:lnTo>
                <a:lnTo>
                  <a:pt x="95" y="91"/>
                </a:lnTo>
                <a:lnTo>
                  <a:pt x="78" y="98"/>
                </a:lnTo>
                <a:lnTo>
                  <a:pt x="60" y="102"/>
                </a:lnTo>
                <a:lnTo>
                  <a:pt x="45" y="109"/>
                </a:lnTo>
                <a:lnTo>
                  <a:pt x="28" y="11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590" name="Rectangle 1036"/>
          <p:cNvSpPr>
            <a:spLocks noChangeArrowheads="1"/>
          </p:cNvSpPr>
          <p:nvPr/>
        </p:nvSpPr>
        <p:spPr bwMode="auto">
          <a:xfrm>
            <a:off x="4295775" y="2708275"/>
            <a:ext cx="3124200" cy="1752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1" name="Rectangle 1037"/>
          <p:cNvSpPr>
            <a:spLocks noChangeArrowheads="1"/>
          </p:cNvSpPr>
          <p:nvPr/>
        </p:nvSpPr>
        <p:spPr bwMode="auto">
          <a:xfrm>
            <a:off x="3381375" y="3165475"/>
            <a:ext cx="3657600" cy="16764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2" name="Rectangle 1038"/>
          <p:cNvSpPr>
            <a:spLocks noChangeArrowheads="1"/>
          </p:cNvSpPr>
          <p:nvPr/>
        </p:nvSpPr>
        <p:spPr bwMode="auto">
          <a:xfrm>
            <a:off x="3152775" y="3470275"/>
            <a:ext cx="3200400" cy="1752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3" name="Rectangle 1039"/>
          <p:cNvSpPr>
            <a:spLocks noChangeArrowheads="1"/>
          </p:cNvSpPr>
          <p:nvPr/>
        </p:nvSpPr>
        <p:spPr bwMode="auto">
          <a:xfrm>
            <a:off x="1628775" y="3241675"/>
            <a:ext cx="3200400" cy="1752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4" name="Rectangle 1040"/>
          <p:cNvSpPr>
            <a:spLocks noChangeArrowheads="1"/>
          </p:cNvSpPr>
          <p:nvPr/>
        </p:nvSpPr>
        <p:spPr bwMode="auto">
          <a:xfrm>
            <a:off x="3457575" y="3165475"/>
            <a:ext cx="3200400" cy="19050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595" name="Rectangle 1041"/>
          <p:cNvSpPr>
            <a:spLocks noChangeArrowheads="1"/>
          </p:cNvSpPr>
          <p:nvPr/>
        </p:nvSpPr>
        <p:spPr bwMode="auto">
          <a:xfrm>
            <a:off x="1628775" y="4156075"/>
            <a:ext cx="3200400" cy="1752600"/>
          </a:xfrm>
          <a:prstGeom prst="rect">
            <a:avLst/>
          </a:prstGeom>
          <a:solidFill>
            <a:srgbClr val="C0C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1292306" name="Object 1042"/>
          <p:cNvGraphicFramePr>
            <a:graphicFrameLocks noChangeAspect="1"/>
          </p:cNvGraphicFramePr>
          <p:nvPr/>
        </p:nvGraphicFramePr>
        <p:xfrm>
          <a:off x="4067175" y="2708275"/>
          <a:ext cx="3371850" cy="1223963"/>
        </p:xfrm>
        <a:graphic>
          <a:graphicData uri="http://schemas.openxmlformats.org/presentationml/2006/ole">
            <p:oleObj spid="_x0000_s2050" name="多媒體項目" r:id="rId4" imgW="5371920" imgH="1949040" progId="">
              <p:embed/>
            </p:oleObj>
          </a:graphicData>
        </a:graphic>
      </p:graphicFrame>
      <p:pic>
        <p:nvPicPr>
          <p:cNvPr id="1292308" name="Picture 1044" descr="AG00211_"/>
          <p:cNvPicPr>
            <a:picLocks noGrp="1" noChangeAspect="1" noChangeArrowheads="1" noCro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16238" y="3933825"/>
            <a:ext cx="1871662" cy="1646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29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29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93624-1247-4F84-ADD6-7EFE5BD7F3DE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371600" y="5181600"/>
            <a:ext cx="609600" cy="230188"/>
            <a:chOff x="3305" y="2252"/>
            <a:chExt cx="1375" cy="721"/>
          </a:xfrm>
        </p:grpSpPr>
        <p:grpSp>
          <p:nvGrpSpPr>
            <p:cNvPr id="3" name="Group 1027"/>
            <p:cNvGrpSpPr>
              <a:grpSpLocks/>
            </p:cNvGrpSpPr>
            <p:nvPr/>
          </p:nvGrpSpPr>
          <p:grpSpPr bwMode="auto">
            <a:xfrm>
              <a:off x="3305" y="2252"/>
              <a:ext cx="519" cy="721"/>
              <a:chOff x="3305" y="2252"/>
              <a:chExt cx="519" cy="721"/>
            </a:xfrm>
          </p:grpSpPr>
          <p:sp>
            <p:nvSpPr>
              <p:cNvPr id="25669" name="Oval 1028"/>
              <p:cNvSpPr>
                <a:spLocks noChangeArrowheads="1"/>
              </p:cNvSpPr>
              <p:nvPr/>
            </p:nvSpPr>
            <p:spPr bwMode="auto">
              <a:xfrm>
                <a:off x="3305" y="2295"/>
                <a:ext cx="519" cy="678"/>
              </a:xfrm>
              <a:prstGeom prst="ellipse">
                <a:avLst/>
              </a:pr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70" name="Oval 1029"/>
              <p:cNvSpPr>
                <a:spLocks noChangeArrowheads="1"/>
              </p:cNvSpPr>
              <p:nvPr/>
            </p:nvSpPr>
            <p:spPr bwMode="auto">
              <a:xfrm>
                <a:off x="3305" y="2252"/>
                <a:ext cx="519" cy="677"/>
              </a:xfrm>
              <a:prstGeom prst="ellipse">
                <a:avLst/>
              </a:pr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71" name="Oval 1030"/>
              <p:cNvSpPr>
                <a:spLocks noChangeArrowheads="1"/>
              </p:cNvSpPr>
              <p:nvPr/>
            </p:nvSpPr>
            <p:spPr bwMode="auto">
              <a:xfrm>
                <a:off x="3327" y="2281"/>
                <a:ext cx="475" cy="644"/>
              </a:xfrm>
              <a:prstGeom prst="ellipse">
                <a:avLst/>
              </a:pr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4" name="Group 1031"/>
              <p:cNvGrpSpPr>
                <a:grpSpLocks/>
              </p:cNvGrpSpPr>
              <p:nvPr/>
            </p:nvGrpSpPr>
            <p:grpSpPr bwMode="auto">
              <a:xfrm>
                <a:off x="3350" y="2513"/>
                <a:ext cx="124" cy="187"/>
                <a:chOff x="3350" y="2513"/>
                <a:chExt cx="124" cy="187"/>
              </a:xfrm>
            </p:grpSpPr>
            <p:sp>
              <p:nvSpPr>
                <p:cNvPr id="25673" name="Oval 1032"/>
                <p:cNvSpPr>
                  <a:spLocks noChangeArrowheads="1"/>
                </p:cNvSpPr>
                <p:nvPr/>
              </p:nvSpPr>
              <p:spPr bwMode="auto">
                <a:xfrm>
                  <a:off x="3350" y="2513"/>
                  <a:ext cx="124" cy="187"/>
                </a:xfrm>
                <a:prstGeom prst="ellipse">
                  <a:avLst/>
                </a:prstGeom>
                <a:solidFill>
                  <a:srgbClr val="29292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74" name="Oval 1033"/>
                <p:cNvSpPr>
                  <a:spLocks noChangeArrowheads="1"/>
                </p:cNvSpPr>
                <p:nvPr/>
              </p:nvSpPr>
              <p:spPr bwMode="auto">
                <a:xfrm>
                  <a:off x="3363" y="2554"/>
                  <a:ext cx="98" cy="146"/>
                </a:xfrm>
                <a:prstGeom prst="ellipse">
                  <a:avLst/>
                </a:prstGeom>
                <a:solidFill>
                  <a:srgbClr val="29292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5" name="Group 1034"/>
            <p:cNvGrpSpPr>
              <a:grpSpLocks/>
            </p:cNvGrpSpPr>
            <p:nvPr/>
          </p:nvGrpSpPr>
          <p:grpSpPr bwMode="auto">
            <a:xfrm>
              <a:off x="3783" y="2475"/>
              <a:ext cx="897" cy="275"/>
              <a:chOff x="3783" y="2475"/>
              <a:chExt cx="897" cy="275"/>
            </a:xfrm>
          </p:grpSpPr>
          <p:sp>
            <p:nvSpPr>
              <p:cNvPr id="25664" name="Freeform 1035"/>
              <p:cNvSpPr>
                <a:spLocks/>
              </p:cNvSpPr>
              <p:nvPr/>
            </p:nvSpPr>
            <p:spPr bwMode="auto">
              <a:xfrm>
                <a:off x="3783" y="2513"/>
                <a:ext cx="897" cy="237"/>
              </a:xfrm>
              <a:custGeom>
                <a:avLst/>
                <a:gdLst>
                  <a:gd name="T0" fmla="*/ 0 w 897"/>
                  <a:gd name="T1" fmla="*/ 0 h 237"/>
                  <a:gd name="T2" fmla="*/ 897 w 897"/>
                  <a:gd name="T3" fmla="*/ 79 h 237"/>
                  <a:gd name="T4" fmla="*/ 897 w 897"/>
                  <a:gd name="T5" fmla="*/ 119 h 237"/>
                  <a:gd name="T6" fmla="*/ 838 w 897"/>
                  <a:gd name="T7" fmla="*/ 237 h 237"/>
                  <a:gd name="T8" fmla="*/ 718 w 897"/>
                  <a:gd name="T9" fmla="*/ 237 h 237"/>
                  <a:gd name="T10" fmla="*/ 718 w 897"/>
                  <a:gd name="T11" fmla="*/ 179 h 237"/>
                  <a:gd name="T12" fmla="*/ 658 w 897"/>
                  <a:gd name="T13" fmla="*/ 179 h 237"/>
                  <a:gd name="T14" fmla="*/ 658 w 897"/>
                  <a:gd name="T15" fmla="*/ 237 h 237"/>
                  <a:gd name="T16" fmla="*/ 599 w 897"/>
                  <a:gd name="T17" fmla="*/ 237 h 237"/>
                  <a:gd name="T18" fmla="*/ 599 w 897"/>
                  <a:gd name="T19" fmla="*/ 179 h 237"/>
                  <a:gd name="T20" fmla="*/ 479 w 897"/>
                  <a:gd name="T21" fmla="*/ 179 h 237"/>
                  <a:gd name="T22" fmla="*/ 479 w 897"/>
                  <a:gd name="T23" fmla="*/ 237 h 237"/>
                  <a:gd name="T24" fmla="*/ 419 w 897"/>
                  <a:gd name="T25" fmla="*/ 237 h 237"/>
                  <a:gd name="T26" fmla="*/ 359 w 897"/>
                  <a:gd name="T27" fmla="*/ 179 h 237"/>
                  <a:gd name="T28" fmla="*/ 299 w 897"/>
                  <a:gd name="T29" fmla="*/ 237 h 237"/>
                  <a:gd name="T30" fmla="*/ 239 w 897"/>
                  <a:gd name="T31" fmla="*/ 179 h 237"/>
                  <a:gd name="T32" fmla="*/ 239 w 897"/>
                  <a:gd name="T33" fmla="*/ 237 h 237"/>
                  <a:gd name="T34" fmla="*/ 179 w 897"/>
                  <a:gd name="T35" fmla="*/ 237 h 237"/>
                  <a:gd name="T36" fmla="*/ 179 w 897"/>
                  <a:gd name="T37" fmla="*/ 179 h 237"/>
                  <a:gd name="T38" fmla="*/ 120 w 897"/>
                  <a:gd name="T39" fmla="*/ 179 h 237"/>
                  <a:gd name="T40" fmla="*/ 59 w 897"/>
                  <a:gd name="T41" fmla="*/ 237 h 237"/>
                  <a:gd name="T42" fmla="*/ 0 w 897"/>
                  <a:gd name="T43" fmla="*/ 237 h 237"/>
                  <a:gd name="T44" fmla="*/ 0 w 897"/>
                  <a:gd name="T45" fmla="*/ 0 h 23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97"/>
                  <a:gd name="T70" fmla="*/ 0 h 237"/>
                  <a:gd name="T71" fmla="*/ 897 w 897"/>
                  <a:gd name="T72" fmla="*/ 237 h 23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97" h="237">
                    <a:moveTo>
                      <a:pt x="0" y="0"/>
                    </a:moveTo>
                    <a:lnTo>
                      <a:pt x="897" y="79"/>
                    </a:lnTo>
                    <a:lnTo>
                      <a:pt x="897" y="119"/>
                    </a:lnTo>
                    <a:lnTo>
                      <a:pt x="838" y="237"/>
                    </a:lnTo>
                    <a:lnTo>
                      <a:pt x="718" y="237"/>
                    </a:lnTo>
                    <a:lnTo>
                      <a:pt x="718" y="179"/>
                    </a:lnTo>
                    <a:lnTo>
                      <a:pt x="658" y="179"/>
                    </a:lnTo>
                    <a:lnTo>
                      <a:pt x="658" y="237"/>
                    </a:lnTo>
                    <a:lnTo>
                      <a:pt x="599" y="237"/>
                    </a:lnTo>
                    <a:lnTo>
                      <a:pt x="599" y="179"/>
                    </a:lnTo>
                    <a:lnTo>
                      <a:pt x="479" y="179"/>
                    </a:lnTo>
                    <a:lnTo>
                      <a:pt x="479" y="237"/>
                    </a:lnTo>
                    <a:lnTo>
                      <a:pt x="419" y="237"/>
                    </a:lnTo>
                    <a:lnTo>
                      <a:pt x="359" y="179"/>
                    </a:lnTo>
                    <a:lnTo>
                      <a:pt x="299" y="237"/>
                    </a:lnTo>
                    <a:lnTo>
                      <a:pt x="239" y="179"/>
                    </a:lnTo>
                    <a:lnTo>
                      <a:pt x="239" y="237"/>
                    </a:lnTo>
                    <a:lnTo>
                      <a:pt x="179" y="237"/>
                    </a:lnTo>
                    <a:lnTo>
                      <a:pt x="179" y="179"/>
                    </a:lnTo>
                    <a:lnTo>
                      <a:pt x="120" y="179"/>
                    </a:lnTo>
                    <a:lnTo>
                      <a:pt x="59" y="237"/>
                    </a:lnTo>
                    <a:lnTo>
                      <a:pt x="0" y="2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65" name="Freeform 1036"/>
              <p:cNvSpPr>
                <a:spLocks/>
              </p:cNvSpPr>
              <p:nvPr/>
            </p:nvSpPr>
            <p:spPr bwMode="auto">
              <a:xfrm>
                <a:off x="3783" y="2475"/>
                <a:ext cx="897" cy="236"/>
              </a:xfrm>
              <a:custGeom>
                <a:avLst/>
                <a:gdLst>
                  <a:gd name="T0" fmla="*/ 0 w 897"/>
                  <a:gd name="T1" fmla="*/ 0 h 236"/>
                  <a:gd name="T2" fmla="*/ 838 w 897"/>
                  <a:gd name="T3" fmla="*/ 0 h 236"/>
                  <a:gd name="T4" fmla="*/ 897 w 897"/>
                  <a:gd name="T5" fmla="*/ 117 h 236"/>
                  <a:gd name="T6" fmla="*/ 838 w 897"/>
                  <a:gd name="T7" fmla="*/ 236 h 236"/>
                  <a:gd name="T8" fmla="*/ 718 w 897"/>
                  <a:gd name="T9" fmla="*/ 236 h 236"/>
                  <a:gd name="T10" fmla="*/ 718 w 897"/>
                  <a:gd name="T11" fmla="*/ 177 h 236"/>
                  <a:gd name="T12" fmla="*/ 658 w 897"/>
                  <a:gd name="T13" fmla="*/ 177 h 236"/>
                  <a:gd name="T14" fmla="*/ 658 w 897"/>
                  <a:gd name="T15" fmla="*/ 236 h 236"/>
                  <a:gd name="T16" fmla="*/ 599 w 897"/>
                  <a:gd name="T17" fmla="*/ 236 h 236"/>
                  <a:gd name="T18" fmla="*/ 599 w 897"/>
                  <a:gd name="T19" fmla="*/ 177 h 236"/>
                  <a:gd name="T20" fmla="*/ 479 w 897"/>
                  <a:gd name="T21" fmla="*/ 177 h 236"/>
                  <a:gd name="T22" fmla="*/ 479 w 897"/>
                  <a:gd name="T23" fmla="*/ 236 h 236"/>
                  <a:gd name="T24" fmla="*/ 419 w 897"/>
                  <a:gd name="T25" fmla="*/ 236 h 236"/>
                  <a:gd name="T26" fmla="*/ 359 w 897"/>
                  <a:gd name="T27" fmla="*/ 177 h 236"/>
                  <a:gd name="T28" fmla="*/ 299 w 897"/>
                  <a:gd name="T29" fmla="*/ 236 h 236"/>
                  <a:gd name="T30" fmla="*/ 239 w 897"/>
                  <a:gd name="T31" fmla="*/ 177 h 236"/>
                  <a:gd name="T32" fmla="*/ 239 w 897"/>
                  <a:gd name="T33" fmla="*/ 236 h 236"/>
                  <a:gd name="T34" fmla="*/ 179 w 897"/>
                  <a:gd name="T35" fmla="*/ 236 h 236"/>
                  <a:gd name="T36" fmla="*/ 179 w 897"/>
                  <a:gd name="T37" fmla="*/ 177 h 236"/>
                  <a:gd name="T38" fmla="*/ 120 w 897"/>
                  <a:gd name="T39" fmla="*/ 177 h 236"/>
                  <a:gd name="T40" fmla="*/ 59 w 897"/>
                  <a:gd name="T41" fmla="*/ 236 h 236"/>
                  <a:gd name="T42" fmla="*/ 0 w 897"/>
                  <a:gd name="T43" fmla="*/ 236 h 236"/>
                  <a:gd name="T44" fmla="*/ 0 w 897"/>
                  <a:gd name="T45" fmla="*/ 0 h 2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897"/>
                  <a:gd name="T70" fmla="*/ 0 h 236"/>
                  <a:gd name="T71" fmla="*/ 897 w 897"/>
                  <a:gd name="T72" fmla="*/ 236 h 2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897" h="236">
                    <a:moveTo>
                      <a:pt x="0" y="0"/>
                    </a:moveTo>
                    <a:lnTo>
                      <a:pt x="838" y="0"/>
                    </a:lnTo>
                    <a:lnTo>
                      <a:pt x="897" y="117"/>
                    </a:lnTo>
                    <a:lnTo>
                      <a:pt x="838" y="236"/>
                    </a:lnTo>
                    <a:lnTo>
                      <a:pt x="718" y="236"/>
                    </a:lnTo>
                    <a:lnTo>
                      <a:pt x="718" y="177"/>
                    </a:lnTo>
                    <a:lnTo>
                      <a:pt x="658" y="177"/>
                    </a:lnTo>
                    <a:lnTo>
                      <a:pt x="658" y="236"/>
                    </a:lnTo>
                    <a:lnTo>
                      <a:pt x="599" y="236"/>
                    </a:lnTo>
                    <a:lnTo>
                      <a:pt x="599" y="177"/>
                    </a:lnTo>
                    <a:lnTo>
                      <a:pt x="479" y="177"/>
                    </a:lnTo>
                    <a:lnTo>
                      <a:pt x="479" y="236"/>
                    </a:lnTo>
                    <a:lnTo>
                      <a:pt x="419" y="236"/>
                    </a:lnTo>
                    <a:lnTo>
                      <a:pt x="359" y="177"/>
                    </a:lnTo>
                    <a:lnTo>
                      <a:pt x="299" y="236"/>
                    </a:lnTo>
                    <a:lnTo>
                      <a:pt x="239" y="177"/>
                    </a:lnTo>
                    <a:lnTo>
                      <a:pt x="239" y="236"/>
                    </a:lnTo>
                    <a:lnTo>
                      <a:pt x="179" y="236"/>
                    </a:lnTo>
                    <a:lnTo>
                      <a:pt x="179" y="177"/>
                    </a:lnTo>
                    <a:lnTo>
                      <a:pt x="120" y="177"/>
                    </a:lnTo>
                    <a:lnTo>
                      <a:pt x="59" y="236"/>
                    </a:lnTo>
                    <a:lnTo>
                      <a:pt x="0" y="2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66" name="Freeform 1037"/>
              <p:cNvSpPr>
                <a:spLocks/>
              </p:cNvSpPr>
              <p:nvPr/>
            </p:nvSpPr>
            <p:spPr bwMode="auto">
              <a:xfrm>
                <a:off x="3859" y="2533"/>
                <a:ext cx="821" cy="60"/>
              </a:xfrm>
              <a:custGeom>
                <a:avLst/>
                <a:gdLst>
                  <a:gd name="T0" fmla="*/ 0 w 821"/>
                  <a:gd name="T1" fmla="*/ 0 h 60"/>
                  <a:gd name="T2" fmla="*/ 793 w 821"/>
                  <a:gd name="T3" fmla="*/ 0 h 60"/>
                  <a:gd name="T4" fmla="*/ 821 w 821"/>
                  <a:gd name="T5" fmla="*/ 60 h 60"/>
                  <a:gd name="T6" fmla="*/ 0 w 821"/>
                  <a:gd name="T7" fmla="*/ 60 h 60"/>
                  <a:gd name="T8" fmla="*/ 0 w 821"/>
                  <a:gd name="T9" fmla="*/ 0 h 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21"/>
                  <a:gd name="T16" fmla="*/ 0 h 60"/>
                  <a:gd name="T17" fmla="*/ 821 w 821"/>
                  <a:gd name="T18" fmla="*/ 60 h 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21" h="60">
                    <a:moveTo>
                      <a:pt x="0" y="0"/>
                    </a:moveTo>
                    <a:lnTo>
                      <a:pt x="793" y="0"/>
                    </a:lnTo>
                    <a:lnTo>
                      <a:pt x="821" y="60"/>
                    </a:lnTo>
                    <a:lnTo>
                      <a:pt x="0" y="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9292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67" name="Rectangle 1038"/>
              <p:cNvSpPr>
                <a:spLocks noChangeArrowheads="1"/>
              </p:cNvSpPr>
              <p:nvPr/>
            </p:nvSpPr>
            <p:spPr bwMode="auto">
              <a:xfrm>
                <a:off x="3873" y="2634"/>
                <a:ext cx="775" cy="9"/>
              </a:xfrm>
              <a:prstGeom prst="rect">
                <a:avLst/>
              </a:prstGeom>
              <a:solidFill>
                <a:srgbClr val="29292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68" name="Rectangle 1039"/>
              <p:cNvSpPr>
                <a:spLocks noChangeArrowheads="1"/>
              </p:cNvSpPr>
              <p:nvPr/>
            </p:nvSpPr>
            <p:spPr bwMode="auto">
              <a:xfrm>
                <a:off x="3846" y="2486"/>
                <a:ext cx="775" cy="10"/>
              </a:xfrm>
              <a:prstGeom prst="rect">
                <a:avLst/>
              </a:prstGeom>
              <a:solidFill>
                <a:srgbClr val="29292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735248" name="Rectangle 1040"/>
          <p:cNvSpPr>
            <a:spLocks noGrp="1" noChangeArrowheads="1"/>
          </p:cNvSpPr>
          <p:nvPr>
            <p:ph type="title"/>
          </p:nvPr>
        </p:nvSpPr>
        <p:spPr>
          <a:xfrm>
            <a:off x="6207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grpSp>
        <p:nvGrpSpPr>
          <p:cNvPr id="6" name="Group 1041"/>
          <p:cNvGrpSpPr>
            <a:grpSpLocks/>
          </p:cNvGrpSpPr>
          <p:nvPr/>
        </p:nvGrpSpPr>
        <p:grpSpPr bwMode="auto">
          <a:xfrm>
            <a:off x="3811588" y="1371600"/>
            <a:ext cx="3649662" cy="4181475"/>
            <a:chOff x="2401" y="864"/>
            <a:chExt cx="2299" cy="2634"/>
          </a:xfrm>
        </p:grpSpPr>
        <p:graphicFrame>
          <p:nvGraphicFramePr>
            <p:cNvPr id="25602" name="Object 1042"/>
            <p:cNvGraphicFramePr>
              <a:graphicFrameLocks noChangeAspect="1"/>
            </p:cNvGraphicFramePr>
            <p:nvPr/>
          </p:nvGraphicFramePr>
          <p:xfrm>
            <a:off x="3696" y="864"/>
            <a:ext cx="1004" cy="2333"/>
          </p:xfrm>
          <a:graphic>
            <a:graphicData uri="http://schemas.openxmlformats.org/presentationml/2006/ole">
              <p:oleObj spid="_x0000_s3074" name="多媒體項目" r:id="rId5" imgW="652320" imgH="1418760" progId="">
                <p:embed/>
              </p:oleObj>
            </a:graphicData>
          </a:graphic>
        </p:graphicFrame>
        <p:grpSp>
          <p:nvGrpSpPr>
            <p:cNvPr id="7" name="Group 1043"/>
            <p:cNvGrpSpPr>
              <a:grpSpLocks/>
            </p:cNvGrpSpPr>
            <p:nvPr/>
          </p:nvGrpSpPr>
          <p:grpSpPr bwMode="auto">
            <a:xfrm>
              <a:off x="3387" y="2434"/>
              <a:ext cx="1112" cy="901"/>
              <a:chOff x="3387" y="2434"/>
              <a:chExt cx="1112" cy="901"/>
            </a:xfrm>
          </p:grpSpPr>
          <p:sp>
            <p:nvSpPr>
              <p:cNvPr id="25647" name="Freeform 1044"/>
              <p:cNvSpPr>
                <a:spLocks/>
              </p:cNvSpPr>
              <p:nvPr/>
            </p:nvSpPr>
            <p:spPr bwMode="auto">
              <a:xfrm>
                <a:off x="3604" y="2877"/>
                <a:ext cx="728" cy="450"/>
              </a:xfrm>
              <a:custGeom>
                <a:avLst/>
                <a:gdLst>
                  <a:gd name="T0" fmla="*/ 0 w 1457"/>
                  <a:gd name="T1" fmla="*/ 12 h 901"/>
                  <a:gd name="T2" fmla="*/ 0 w 1457"/>
                  <a:gd name="T3" fmla="*/ 34 h 901"/>
                  <a:gd name="T4" fmla="*/ 10 w 1457"/>
                  <a:gd name="T5" fmla="*/ 42 h 901"/>
                  <a:gd name="T6" fmla="*/ 20 w 1457"/>
                  <a:gd name="T7" fmla="*/ 48 h 901"/>
                  <a:gd name="T8" fmla="*/ 36 w 1457"/>
                  <a:gd name="T9" fmla="*/ 56 h 901"/>
                  <a:gd name="T10" fmla="*/ 55 w 1457"/>
                  <a:gd name="T11" fmla="*/ 43 h 901"/>
                  <a:gd name="T12" fmla="*/ 75 w 1457"/>
                  <a:gd name="T13" fmla="*/ 28 h 901"/>
                  <a:gd name="T14" fmla="*/ 90 w 1457"/>
                  <a:gd name="T15" fmla="*/ 17 h 901"/>
                  <a:gd name="T16" fmla="*/ 91 w 1457"/>
                  <a:gd name="T17" fmla="*/ 0 h 901"/>
                  <a:gd name="T18" fmla="*/ 80 w 1457"/>
                  <a:gd name="T19" fmla="*/ 6 h 901"/>
                  <a:gd name="T20" fmla="*/ 70 w 1457"/>
                  <a:gd name="T21" fmla="*/ 13 h 901"/>
                  <a:gd name="T22" fmla="*/ 58 w 1457"/>
                  <a:gd name="T23" fmla="*/ 22 h 901"/>
                  <a:gd name="T24" fmla="*/ 37 w 1457"/>
                  <a:gd name="T25" fmla="*/ 10 h 901"/>
                  <a:gd name="T26" fmla="*/ 28 w 1457"/>
                  <a:gd name="T27" fmla="*/ 14 h 901"/>
                  <a:gd name="T28" fmla="*/ 13 w 1457"/>
                  <a:gd name="T29" fmla="*/ 20 h 901"/>
                  <a:gd name="T30" fmla="*/ 0 w 1457"/>
                  <a:gd name="T31" fmla="*/ 12 h 90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457"/>
                  <a:gd name="T49" fmla="*/ 0 h 901"/>
                  <a:gd name="T50" fmla="*/ 1457 w 1457"/>
                  <a:gd name="T51" fmla="*/ 901 h 90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457" h="901">
                    <a:moveTo>
                      <a:pt x="0" y="198"/>
                    </a:moveTo>
                    <a:lnTo>
                      <a:pt x="4" y="557"/>
                    </a:lnTo>
                    <a:lnTo>
                      <a:pt x="167" y="687"/>
                    </a:lnTo>
                    <a:lnTo>
                      <a:pt x="330" y="772"/>
                    </a:lnTo>
                    <a:lnTo>
                      <a:pt x="586" y="901"/>
                    </a:lnTo>
                    <a:lnTo>
                      <a:pt x="887" y="703"/>
                    </a:lnTo>
                    <a:lnTo>
                      <a:pt x="1213" y="453"/>
                    </a:lnTo>
                    <a:lnTo>
                      <a:pt x="1444" y="281"/>
                    </a:lnTo>
                    <a:lnTo>
                      <a:pt x="1457" y="0"/>
                    </a:lnTo>
                    <a:lnTo>
                      <a:pt x="1291" y="104"/>
                    </a:lnTo>
                    <a:lnTo>
                      <a:pt x="1128" y="218"/>
                    </a:lnTo>
                    <a:lnTo>
                      <a:pt x="942" y="359"/>
                    </a:lnTo>
                    <a:lnTo>
                      <a:pt x="593" y="172"/>
                    </a:lnTo>
                    <a:lnTo>
                      <a:pt x="457" y="234"/>
                    </a:lnTo>
                    <a:lnTo>
                      <a:pt x="222" y="324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AC8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8" name="Group 1045"/>
              <p:cNvGrpSpPr>
                <a:grpSpLocks/>
              </p:cNvGrpSpPr>
              <p:nvPr/>
            </p:nvGrpSpPr>
            <p:grpSpPr bwMode="auto">
              <a:xfrm>
                <a:off x="3402" y="2446"/>
                <a:ext cx="1085" cy="609"/>
                <a:chOff x="3402" y="2446"/>
                <a:chExt cx="1085" cy="609"/>
              </a:xfrm>
            </p:grpSpPr>
            <p:sp>
              <p:nvSpPr>
                <p:cNvPr id="25657" name="Freeform 1046"/>
                <p:cNvSpPr>
                  <a:spLocks/>
                </p:cNvSpPr>
                <p:nvPr/>
              </p:nvSpPr>
              <p:spPr bwMode="auto">
                <a:xfrm>
                  <a:off x="3402" y="2742"/>
                  <a:ext cx="508" cy="303"/>
                </a:xfrm>
                <a:custGeom>
                  <a:avLst/>
                  <a:gdLst>
                    <a:gd name="T0" fmla="*/ 24 w 1018"/>
                    <a:gd name="T1" fmla="*/ 0 h 605"/>
                    <a:gd name="T2" fmla="*/ 0 w 1018"/>
                    <a:gd name="T3" fmla="*/ 16 h 605"/>
                    <a:gd name="T4" fmla="*/ 14 w 1018"/>
                    <a:gd name="T5" fmla="*/ 23 h 605"/>
                    <a:gd name="T6" fmla="*/ 27 w 1018"/>
                    <a:gd name="T7" fmla="*/ 29 h 605"/>
                    <a:gd name="T8" fmla="*/ 39 w 1018"/>
                    <a:gd name="T9" fmla="*/ 38 h 605"/>
                    <a:gd name="T10" fmla="*/ 63 w 1018"/>
                    <a:gd name="T11" fmla="*/ 27 h 605"/>
                    <a:gd name="T12" fmla="*/ 47 w 1018"/>
                    <a:gd name="T13" fmla="*/ 18 h 605"/>
                    <a:gd name="T14" fmla="*/ 35 w 1018"/>
                    <a:gd name="T15" fmla="*/ 9 h 605"/>
                    <a:gd name="T16" fmla="*/ 24 w 1018"/>
                    <a:gd name="T17" fmla="*/ 0 h 60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018"/>
                    <a:gd name="T28" fmla="*/ 0 h 605"/>
                    <a:gd name="T29" fmla="*/ 1018 w 1018"/>
                    <a:gd name="T30" fmla="*/ 605 h 60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018" h="605">
                      <a:moveTo>
                        <a:pt x="390" y="0"/>
                      </a:moveTo>
                      <a:lnTo>
                        <a:pt x="0" y="248"/>
                      </a:lnTo>
                      <a:lnTo>
                        <a:pt x="237" y="366"/>
                      </a:lnTo>
                      <a:lnTo>
                        <a:pt x="434" y="460"/>
                      </a:lnTo>
                      <a:lnTo>
                        <a:pt x="636" y="605"/>
                      </a:lnTo>
                      <a:lnTo>
                        <a:pt x="1018" y="425"/>
                      </a:lnTo>
                      <a:lnTo>
                        <a:pt x="765" y="283"/>
                      </a:lnTo>
                      <a:lnTo>
                        <a:pt x="561" y="142"/>
                      </a:lnTo>
                      <a:lnTo>
                        <a:pt x="390" y="0"/>
                      </a:lnTo>
                      <a:close/>
                    </a:path>
                  </a:pathLst>
                </a:custGeom>
                <a:solidFill>
                  <a:srgbClr val="CAA87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58" name="Freeform 1047"/>
                <p:cNvSpPr>
                  <a:spLocks/>
                </p:cNvSpPr>
                <p:nvPr/>
              </p:nvSpPr>
              <p:spPr bwMode="auto">
                <a:xfrm>
                  <a:off x="3914" y="2688"/>
                  <a:ext cx="573" cy="367"/>
                </a:xfrm>
                <a:custGeom>
                  <a:avLst/>
                  <a:gdLst>
                    <a:gd name="T0" fmla="*/ 0 w 1147"/>
                    <a:gd name="T1" fmla="*/ 34 h 734"/>
                    <a:gd name="T2" fmla="*/ 19 w 1147"/>
                    <a:gd name="T3" fmla="*/ 22 h 734"/>
                    <a:gd name="T4" fmla="*/ 33 w 1147"/>
                    <a:gd name="T5" fmla="*/ 13 h 734"/>
                    <a:gd name="T6" fmla="*/ 44 w 1147"/>
                    <a:gd name="T7" fmla="*/ 6 h 734"/>
                    <a:gd name="T8" fmla="*/ 51 w 1147"/>
                    <a:gd name="T9" fmla="*/ 0 h 734"/>
                    <a:gd name="T10" fmla="*/ 66 w 1147"/>
                    <a:gd name="T11" fmla="*/ 6 h 734"/>
                    <a:gd name="T12" fmla="*/ 71 w 1147"/>
                    <a:gd name="T13" fmla="*/ 9 h 734"/>
                    <a:gd name="T14" fmla="*/ 64 w 1147"/>
                    <a:gd name="T15" fmla="*/ 17 h 734"/>
                    <a:gd name="T16" fmla="*/ 50 w 1147"/>
                    <a:gd name="T17" fmla="*/ 24 h 734"/>
                    <a:gd name="T18" fmla="*/ 37 w 1147"/>
                    <a:gd name="T19" fmla="*/ 33 h 734"/>
                    <a:gd name="T20" fmla="*/ 26 w 1147"/>
                    <a:gd name="T21" fmla="*/ 42 h 734"/>
                    <a:gd name="T22" fmla="*/ 19 w 1147"/>
                    <a:gd name="T23" fmla="*/ 46 h 734"/>
                    <a:gd name="T24" fmla="*/ 1 w 1147"/>
                    <a:gd name="T25" fmla="*/ 37 h 734"/>
                    <a:gd name="T26" fmla="*/ 0 w 1147"/>
                    <a:gd name="T27" fmla="*/ 34 h 73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147"/>
                    <a:gd name="T43" fmla="*/ 0 h 734"/>
                    <a:gd name="T44" fmla="*/ 1147 w 1147"/>
                    <a:gd name="T45" fmla="*/ 734 h 734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147" h="734">
                      <a:moveTo>
                        <a:pt x="0" y="536"/>
                      </a:moveTo>
                      <a:lnTo>
                        <a:pt x="315" y="338"/>
                      </a:lnTo>
                      <a:lnTo>
                        <a:pt x="540" y="218"/>
                      </a:lnTo>
                      <a:lnTo>
                        <a:pt x="704" y="90"/>
                      </a:lnTo>
                      <a:lnTo>
                        <a:pt x="819" y="0"/>
                      </a:lnTo>
                      <a:lnTo>
                        <a:pt x="1062" y="94"/>
                      </a:lnTo>
                      <a:lnTo>
                        <a:pt x="1147" y="136"/>
                      </a:lnTo>
                      <a:lnTo>
                        <a:pt x="1026" y="257"/>
                      </a:lnTo>
                      <a:lnTo>
                        <a:pt x="805" y="393"/>
                      </a:lnTo>
                      <a:lnTo>
                        <a:pt x="598" y="520"/>
                      </a:lnTo>
                      <a:lnTo>
                        <a:pt x="419" y="660"/>
                      </a:lnTo>
                      <a:lnTo>
                        <a:pt x="315" y="734"/>
                      </a:lnTo>
                      <a:lnTo>
                        <a:pt x="23" y="582"/>
                      </a:lnTo>
                      <a:lnTo>
                        <a:pt x="0" y="536"/>
                      </a:lnTo>
                      <a:close/>
                    </a:path>
                  </a:pathLst>
                </a:custGeom>
                <a:solidFill>
                  <a:srgbClr val="CAA87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59" name="Freeform 1048"/>
                <p:cNvSpPr>
                  <a:spLocks/>
                </p:cNvSpPr>
                <p:nvPr/>
              </p:nvSpPr>
              <p:spPr bwMode="auto">
                <a:xfrm>
                  <a:off x="3486" y="2526"/>
                  <a:ext cx="594" cy="215"/>
                </a:xfrm>
                <a:custGeom>
                  <a:avLst/>
                  <a:gdLst>
                    <a:gd name="T0" fmla="*/ 14 w 1190"/>
                    <a:gd name="T1" fmla="*/ 27 h 430"/>
                    <a:gd name="T2" fmla="*/ 35 w 1190"/>
                    <a:gd name="T3" fmla="*/ 17 h 430"/>
                    <a:gd name="T4" fmla="*/ 54 w 1190"/>
                    <a:gd name="T5" fmla="*/ 8 h 430"/>
                    <a:gd name="T6" fmla="*/ 74 w 1190"/>
                    <a:gd name="T7" fmla="*/ 1 h 430"/>
                    <a:gd name="T8" fmla="*/ 53 w 1190"/>
                    <a:gd name="T9" fmla="*/ 0 h 430"/>
                    <a:gd name="T10" fmla="*/ 43 w 1190"/>
                    <a:gd name="T11" fmla="*/ 5 h 430"/>
                    <a:gd name="T12" fmla="*/ 24 w 1190"/>
                    <a:gd name="T13" fmla="*/ 11 h 430"/>
                    <a:gd name="T14" fmla="*/ 13 w 1190"/>
                    <a:gd name="T15" fmla="*/ 14 h 430"/>
                    <a:gd name="T16" fmla="*/ 0 w 1190"/>
                    <a:gd name="T17" fmla="*/ 23 h 430"/>
                    <a:gd name="T18" fmla="*/ 14 w 1190"/>
                    <a:gd name="T19" fmla="*/ 27 h 43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190"/>
                    <a:gd name="T31" fmla="*/ 0 h 430"/>
                    <a:gd name="T32" fmla="*/ 1190 w 1190"/>
                    <a:gd name="T33" fmla="*/ 430 h 43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190" h="430">
                      <a:moveTo>
                        <a:pt x="234" y="430"/>
                      </a:moveTo>
                      <a:lnTo>
                        <a:pt x="568" y="264"/>
                      </a:lnTo>
                      <a:lnTo>
                        <a:pt x="875" y="128"/>
                      </a:lnTo>
                      <a:lnTo>
                        <a:pt x="1190" y="13"/>
                      </a:lnTo>
                      <a:lnTo>
                        <a:pt x="864" y="0"/>
                      </a:lnTo>
                      <a:lnTo>
                        <a:pt x="699" y="67"/>
                      </a:lnTo>
                      <a:lnTo>
                        <a:pt x="397" y="163"/>
                      </a:lnTo>
                      <a:lnTo>
                        <a:pt x="218" y="236"/>
                      </a:lnTo>
                      <a:lnTo>
                        <a:pt x="0" y="367"/>
                      </a:lnTo>
                      <a:lnTo>
                        <a:pt x="234" y="430"/>
                      </a:lnTo>
                      <a:close/>
                    </a:path>
                  </a:pathLst>
                </a:custGeom>
                <a:solidFill>
                  <a:srgbClr val="CAA87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60" name="Freeform 1049"/>
                <p:cNvSpPr>
                  <a:spLocks/>
                </p:cNvSpPr>
                <p:nvPr/>
              </p:nvSpPr>
              <p:spPr bwMode="auto">
                <a:xfrm>
                  <a:off x="4080" y="2446"/>
                  <a:ext cx="355" cy="253"/>
                </a:xfrm>
                <a:custGeom>
                  <a:avLst/>
                  <a:gdLst>
                    <a:gd name="T0" fmla="*/ 0 w 709"/>
                    <a:gd name="T1" fmla="*/ 12 h 504"/>
                    <a:gd name="T2" fmla="*/ 18 w 709"/>
                    <a:gd name="T3" fmla="*/ 23 h 504"/>
                    <a:gd name="T4" fmla="*/ 31 w 709"/>
                    <a:gd name="T5" fmla="*/ 32 h 504"/>
                    <a:gd name="T6" fmla="*/ 45 w 709"/>
                    <a:gd name="T7" fmla="*/ 22 h 504"/>
                    <a:gd name="T8" fmla="*/ 21 w 709"/>
                    <a:gd name="T9" fmla="*/ 9 h 504"/>
                    <a:gd name="T10" fmla="*/ 8 w 709"/>
                    <a:gd name="T11" fmla="*/ 0 h 504"/>
                    <a:gd name="T12" fmla="*/ 0 w 709"/>
                    <a:gd name="T13" fmla="*/ 12 h 50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709"/>
                    <a:gd name="T22" fmla="*/ 0 h 504"/>
                    <a:gd name="T23" fmla="*/ 709 w 709"/>
                    <a:gd name="T24" fmla="*/ 504 h 50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709" h="504">
                      <a:moveTo>
                        <a:pt x="0" y="189"/>
                      </a:moveTo>
                      <a:lnTo>
                        <a:pt x="283" y="366"/>
                      </a:lnTo>
                      <a:lnTo>
                        <a:pt x="483" y="504"/>
                      </a:lnTo>
                      <a:lnTo>
                        <a:pt x="709" y="350"/>
                      </a:lnTo>
                      <a:lnTo>
                        <a:pt x="332" y="138"/>
                      </a:lnTo>
                      <a:lnTo>
                        <a:pt x="116" y="0"/>
                      </a:lnTo>
                      <a:lnTo>
                        <a:pt x="0" y="189"/>
                      </a:lnTo>
                      <a:close/>
                    </a:path>
                  </a:pathLst>
                </a:custGeom>
                <a:solidFill>
                  <a:srgbClr val="CAA87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61" name="Freeform 1050"/>
                <p:cNvSpPr>
                  <a:spLocks/>
                </p:cNvSpPr>
                <p:nvPr/>
              </p:nvSpPr>
              <p:spPr bwMode="auto">
                <a:xfrm>
                  <a:off x="3588" y="2537"/>
                  <a:ext cx="742" cy="423"/>
                </a:xfrm>
                <a:custGeom>
                  <a:avLst/>
                  <a:gdLst>
                    <a:gd name="T0" fmla="*/ 3 w 1483"/>
                    <a:gd name="T1" fmla="*/ 26 h 846"/>
                    <a:gd name="T2" fmla="*/ 13 w 1483"/>
                    <a:gd name="T3" fmla="*/ 37 h 846"/>
                    <a:gd name="T4" fmla="*/ 28 w 1483"/>
                    <a:gd name="T5" fmla="*/ 46 h 846"/>
                    <a:gd name="T6" fmla="*/ 41 w 1483"/>
                    <a:gd name="T7" fmla="*/ 53 h 846"/>
                    <a:gd name="T8" fmla="*/ 56 w 1483"/>
                    <a:gd name="T9" fmla="*/ 45 h 846"/>
                    <a:gd name="T10" fmla="*/ 65 w 1483"/>
                    <a:gd name="T11" fmla="*/ 39 h 846"/>
                    <a:gd name="T12" fmla="*/ 77 w 1483"/>
                    <a:gd name="T13" fmla="*/ 33 h 846"/>
                    <a:gd name="T14" fmla="*/ 93 w 1483"/>
                    <a:gd name="T15" fmla="*/ 19 h 846"/>
                    <a:gd name="T16" fmla="*/ 68 w 1483"/>
                    <a:gd name="T17" fmla="*/ 5 h 846"/>
                    <a:gd name="T18" fmla="*/ 61 w 1483"/>
                    <a:gd name="T19" fmla="*/ 0 h 846"/>
                    <a:gd name="T20" fmla="*/ 35 w 1483"/>
                    <a:gd name="T21" fmla="*/ 10 h 846"/>
                    <a:gd name="T22" fmla="*/ 16 w 1483"/>
                    <a:gd name="T23" fmla="*/ 18 h 846"/>
                    <a:gd name="T24" fmla="*/ 0 w 1483"/>
                    <a:gd name="T25" fmla="*/ 26 h 846"/>
                    <a:gd name="T26" fmla="*/ 3 w 1483"/>
                    <a:gd name="T27" fmla="*/ 26 h 84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483"/>
                    <a:gd name="T43" fmla="*/ 0 h 846"/>
                    <a:gd name="T44" fmla="*/ 1483 w 1483"/>
                    <a:gd name="T45" fmla="*/ 846 h 84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483" h="846">
                      <a:moveTo>
                        <a:pt x="42" y="413"/>
                      </a:moveTo>
                      <a:lnTo>
                        <a:pt x="208" y="577"/>
                      </a:lnTo>
                      <a:lnTo>
                        <a:pt x="437" y="726"/>
                      </a:lnTo>
                      <a:lnTo>
                        <a:pt x="646" y="846"/>
                      </a:lnTo>
                      <a:lnTo>
                        <a:pt x="893" y="707"/>
                      </a:lnTo>
                      <a:lnTo>
                        <a:pt x="1033" y="613"/>
                      </a:lnTo>
                      <a:lnTo>
                        <a:pt x="1228" y="515"/>
                      </a:lnTo>
                      <a:lnTo>
                        <a:pt x="1483" y="296"/>
                      </a:lnTo>
                      <a:lnTo>
                        <a:pt x="1088" y="75"/>
                      </a:lnTo>
                      <a:lnTo>
                        <a:pt x="961" y="0"/>
                      </a:lnTo>
                      <a:lnTo>
                        <a:pt x="546" y="156"/>
                      </a:lnTo>
                      <a:lnTo>
                        <a:pt x="244" y="285"/>
                      </a:lnTo>
                      <a:lnTo>
                        <a:pt x="0" y="409"/>
                      </a:lnTo>
                      <a:lnTo>
                        <a:pt x="42" y="413"/>
                      </a:lnTo>
                      <a:close/>
                    </a:path>
                  </a:pathLst>
                </a:custGeom>
                <a:solidFill>
                  <a:srgbClr val="AC824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25649" name="Freeform 1051"/>
              <p:cNvSpPr>
                <a:spLocks/>
              </p:cNvSpPr>
              <p:nvPr/>
            </p:nvSpPr>
            <p:spPr bwMode="auto">
              <a:xfrm>
                <a:off x="4076" y="2434"/>
                <a:ext cx="370" cy="270"/>
              </a:xfrm>
              <a:custGeom>
                <a:avLst/>
                <a:gdLst>
                  <a:gd name="T0" fmla="*/ 3 w 739"/>
                  <a:gd name="T1" fmla="*/ 11 h 540"/>
                  <a:gd name="T2" fmla="*/ 9 w 739"/>
                  <a:gd name="T3" fmla="*/ 3 h 540"/>
                  <a:gd name="T4" fmla="*/ 32 w 739"/>
                  <a:gd name="T5" fmla="*/ 17 h 540"/>
                  <a:gd name="T6" fmla="*/ 42 w 739"/>
                  <a:gd name="T7" fmla="*/ 23 h 540"/>
                  <a:gd name="T8" fmla="*/ 29 w 739"/>
                  <a:gd name="T9" fmla="*/ 31 h 540"/>
                  <a:gd name="T10" fmla="*/ 30 w 739"/>
                  <a:gd name="T11" fmla="*/ 34 h 540"/>
                  <a:gd name="T12" fmla="*/ 31 w 739"/>
                  <a:gd name="T13" fmla="*/ 34 h 540"/>
                  <a:gd name="T14" fmla="*/ 47 w 739"/>
                  <a:gd name="T15" fmla="*/ 23 h 540"/>
                  <a:gd name="T16" fmla="*/ 45 w 739"/>
                  <a:gd name="T17" fmla="*/ 20 h 540"/>
                  <a:gd name="T18" fmla="*/ 28 w 739"/>
                  <a:gd name="T19" fmla="*/ 11 h 540"/>
                  <a:gd name="T20" fmla="*/ 9 w 739"/>
                  <a:gd name="T21" fmla="*/ 0 h 540"/>
                  <a:gd name="T22" fmla="*/ 6 w 739"/>
                  <a:gd name="T23" fmla="*/ 2 h 540"/>
                  <a:gd name="T24" fmla="*/ 0 w 739"/>
                  <a:gd name="T25" fmla="*/ 12 h 540"/>
                  <a:gd name="T26" fmla="*/ 3 w 739"/>
                  <a:gd name="T27" fmla="*/ 11 h 54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39"/>
                  <a:gd name="T43" fmla="*/ 0 h 540"/>
                  <a:gd name="T44" fmla="*/ 739 w 739"/>
                  <a:gd name="T45" fmla="*/ 540 h 54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39" h="540">
                    <a:moveTo>
                      <a:pt x="39" y="188"/>
                    </a:moveTo>
                    <a:lnTo>
                      <a:pt x="141" y="59"/>
                    </a:lnTo>
                    <a:lnTo>
                      <a:pt x="509" y="271"/>
                    </a:lnTo>
                    <a:lnTo>
                      <a:pt x="672" y="372"/>
                    </a:lnTo>
                    <a:lnTo>
                      <a:pt x="462" y="505"/>
                    </a:lnTo>
                    <a:lnTo>
                      <a:pt x="474" y="536"/>
                    </a:lnTo>
                    <a:lnTo>
                      <a:pt x="493" y="540"/>
                    </a:lnTo>
                    <a:lnTo>
                      <a:pt x="739" y="375"/>
                    </a:lnTo>
                    <a:lnTo>
                      <a:pt x="708" y="329"/>
                    </a:lnTo>
                    <a:lnTo>
                      <a:pt x="433" y="188"/>
                    </a:lnTo>
                    <a:lnTo>
                      <a:pt x="129" y="0"/>
                    </a:lnTo>
                    <a:lnTo>
                      <a:pt x="93" y="36"/>
                    </a:lnTo>
                    <a:lnTo>
                      <a:pt x="0" y="197"/>
                    </a:lnTo>
                    <a:lnTo>
                      <a:pt x="39" y="18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0" name="Freeform 1052"/>
              <p:cNvSpPr>
                <a:spLocks/>
              </p:cNvSpPr>
              <p:nvPr/>
            </p:nvSpPr>
            <p:spPr bwMode="auto">
              <a:xfrm>
                <a:off x="3467" y="2519"/>
                <a:ext cx="613" cy="227"/>
              </a:xfrm>
              <a:custGeom>
                <a:avLst/>
                <a:gdLst>
                  <a:gd name="T0" fmla="*/ 76 w 1227"/>
                  <a:gd name="T1" fmla="*/ 2 h 453"/>
                  <a:gd name="T2" fmla="*/ 57 w 1227"/>
                  <a:gd name="T3" fmla="*/ 0 h 453"/>
                  <a:gd name="T4" fmla="*/ 33 w 1227"/>
                  <a:gd name="T5" fmla="*/ 9 h 453"/>
                  <a:gd name="T6" fmla="*/ 16 w 1227"/>
                  <a:gd name="T7" fmla="*/ 15 h 453"/>
                  <a:gd name="T8" fmla="*/ 4 w 1227"/>
                  <a:gd name="T9" fmla="*/ 21 h 453"/>
                  <a:gd name="T10" fmla="*/ 0 w 1227"/>
                  <a:gd name="T11" fmla="*/ 24 h 453"/>
                  <a:gd name="T12" fmla="*/ 1 w 1227"/>
                  <a:gd name="T13" fmla="*/ 25 h 453"/>
                  <a:gd name="T14" fmla="*/ 15 w 1227"/>
                  <a:gd name="T15" fmla="*/ 29 h 453"/>
                  <a:gd name="T16" fmla="*/ 16 w 1227"/>
                  <a:gd name="T17" fmla="*/ 27 h 453"/>
                  <a:gd name="T18" fmla="*/ 4 w 1227"/>
                  <a:gd name="T19" fmla="*/ 24 h 453"/>
                  <a:gd name="T20" fmla="*/ 13 w 1227"/>
                  <a:gd name="T21" fmla="*/ 19 h 453"/>
                  <a:gd name="T22" fmla="*/ 21 w 1227"/>
                  <a:gd name="T23" fmla="*/ 15 h 453"/>
                  <a:gd name="T24" fmla="*/ 35 w 1227"/>
                  <a:gd name="T25" fmla="*/ 10 h 453"/>
                  <a:gd name="T26" fmla="*/ 51 w 1227"/>
                  <a:gd name="T27" fmla="*/ 5 h 453"/>
                  <a:gd name="T28" fmla="*/ 57 w 1227"/>
                  <a:gd name="T29" fmla="*/ 2 h 453"/>
                  <a:gd name="T30" fmla="*/ 73 w 1227"/>
                  <a:gd name="T31" fmla="*/ 3 h 453"/>
                  <a:gd name="T32" fmla="*/ 76 w 1227"/>
                  <a:gd name="T33" fmla="*/ 2 h 45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27"/>
                  <a:gd name="T52" fmla="*/ 0 h 453"/>
                  <a:gd name="T53" fmla="*/ 1227 w 1227"/>
                  <a:gd name="T54" fmla="*/ 453 h 45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27" h="453">
                    <a:moveTo>
                      <a:pt x="1227" y="23"/>
                    </a:moveTo>
                    <a:lnTo>
                      <a:pt x="924" y="0"/>
                    </a:lnTo>
                    <a:lnTo>
                      <a:pt x="528" y="129"/>
                    </a:lnTo>
                    <a:lnTo>
                      <a:pt x="267" y="225"/>
                    </a:lnTo>
                    <a:lnTo>
                      <a:pt x="69" y="335"/>
                    </a:lnTo>
                    <a:lnTo>
                      <a:pt x="0" y="382"/>
                    </a:lnTo>
                    <a:lnTo>
                      <a:pt x="16" y="395"/>
                    </a:lnTo>
                    <a:lnTo>
                      <a:pt x="244" y="453"/>
                    </a:lnTo>
                    <a:lnTo>
                      <a:pt x="267" y="425"/>
                    </a:lnTo>
                    <a:lnTo>
                      <a:pt x="74" y="370"/>
                    </a:lnTo>
                    <a:lnTo>
                      <a:pt x="209" y="289"/>
                    </a:lnTo>
                    <a:lnTo>
                      <a:pt x="342" y="228"/>
                    </a:lnTo>
                    <a:lnTo>
                      <a:pt x="563" y="154"/>
                    </a:lnTo>
                    <a:lnTo>
                      <a:pt x="816" y="74"/>
                    </a:lnTo>
                    <a:lnTo>
                      <a:pt x="920" y="28"/>
                    </a:lnTo>
                    <a:lnTo>
                      <a:pt x="1175" y="39"/>
                    </a:lnTo>
                    <a:lnTo>
                      <a:pt x="1227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1" name="Freeform 1053"/>
              <p:cNvSpPr>
                <a:spLocks/>
              </p:cNvSpPr>
              <p:nvPr/>
            </p:nvSpPr>
            <p:spPr bwMode="auto">
              <a:xfrm>
                <a:off x="3387" y="2734"/>
                <a:ext cx="523" cy="316"/>
              </a:xfrm>
              <a:custGeom>
                <a:avLst/>
                <a:gdLst>
                  <a:gd name="T0" fmla="*/ 25 w 1048"/>
                  <a:gd name="T1" fmla="*/ 0 h 632"/>
                  <a:gd name="T2" fmla="*/ 12 w 1048"/>
                  <a:gd name="T3" fmla="*/ 10 h 632"/>
                  <a:gd name="T4" fmla="*/ 0 w 1048"/>
                  <a:gd name="T5" fmla="*/ 15 h 632"/>
                  <a:gd name="T6" fmla="*/ 2 w 1048"/>
                  <a:gd name="T7" fmla="*/ 19 h 632"/>
                  <a:gd name="T8" fmla="*/ 26 w 1048"/>
                  <a:gd name="T9" fmla="*/ 29 h 632"/>
                  <a:gd name="T10" fmla="*/ 39 w 1048"/>
                  <a:gd name="T11" fmla="*/ 40 h 632"/>
                  <a:gd name="T12" fmla="*/ 42 w 1048"/>
                  <a:gd name="T13" fmla="*/ 40 h 632"/>
                  <a:gd name="T14" fmla="*/ 65 w 1048"/>
                  <a:gd name="T15" fmla="*/ 29 h 632"/>
                  <a:gd name="T16" fmla="*/ 64 w 1048"/>
                  <a:gd name="T17" fmla="*/ 26 h 632"/>
                  <a:gd name="T18" fmla="*/ 42 w 1048"/>
                  <a:gd name="T19" fmla="*/ 38 h 632"/>
                  <a:gd name="T20" fmla="*/ 37 w 1048"/>
                  <a:gd name="T21" fmla="*/ 35 h 632"/>
                  <a:gd name="T22" fmla="*/ 27 w 1048"/>
                  <a:gd name="T23" fmla="*/ 27 h 632"/>
                  <a:gd name="T24" fmla="*/ 21 w 1048"/>
                  <a:gd name="T25" fmla="*/ 24 h 632"/>
                  <a:gd name="T26" fmla="*/ 13 w 1048"/>
                  <a:gd name="T27" fmla="*/ 20 h 632"/>
                  <a:gd name="T28" fmla="*/ 3 w 1048"/>
                  <a:gd name="T29" fmla="*/ 17 h 632"/>
                  <a:gd name="T30" fmla="*/ 26 w 1048"/>
                  <a:gd name="T31" fmla="*/ 3 h 632"/>
                  <a:gd name="T32" fmla="*/ 25 w 1048"/>
                  <a:gd name="T33" fmla="*/ 0 h 63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48"/>
                  <a:gd name="T52" fmla="*/ 0 h 632"/>
                  <a:gd name="T53" fmla="*/ 1048 w 1048"/>
                  <a:gd name="T54" fmla="*/ 632 h 63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48" h="632">
                    <a:moveTo>
                      <a:pt x="405" y="0"/>
                    </a:moveTo>
                    <a:lnTo>
                      <a:pt x="195" y="149"/>
                    </a:lnTo>
                    <a:lnTo>
                      <a:pt x="0" y="246"/>
                    </a:lnTo>
                    <a:lnTo>
                      <a:pt x="36" y="289"/>
                    </a:lnTo>
                    <a:lnTo>
                      <a:pt x="421" y="464"/>
                    </a:lnTo>
                    <a:lnTo>
                      <a:pt x="639" y="628"/>
                    </a:lnTo>
                    <a:lnTo>
                      <a:pt x="674" y="632"/>
                    </a:lnTo>
                    <a:lnTo>
                      <a:pt x="1048" y="467"/>
                    </a:lnTo>
                    <a:lnTo>
                      <a:pt x="1028" y="428"/>
                    </a:lnTo>
                    <a:lnTo>
                      <a:pt x="674" y="593"/>
                    </a:lnTo>
                    <a:lnTo>
                      <a:pt x="604" y="550"/>
                    </a:lnTo>
                    <a:lnTo>
                      <a:pt x="444" y="441"/>
                    </a:lnTo>
                    <a:lnTo>
                      <a:pt x="347" y="395"/>
                    </a:lnTo>
                    <a:lnTo>
                      <a:pt x="218" y="327"/>
                    </a:lnTo>
                    <a:lnTo>
                      <a:pt x="59" y="257"/>
                    </a:lnTo>
                    <a:lnTo>
                      <a:pt x="421" y="59"/>
                    </a:lnTo>
                    <a:lnTo>
                      <a:pt x="4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2" name="Freeform 1054"/>
              <p:cNvSpPr>
                <a:spLocks/>
              </p:cNvSpPr>
              <p:nvPr/>
            </p:nvSpPr>
            <p:spPr bwMode="auto">
              <a:xfrm>
                <a:off x="3891" y="2688"/>
                <a:ext cx="608" cy="383"/>
              </a:xfrm>
              <a:custGeom>
                <a:avLst/>
                <a:gdLst>
                  <a:gd name="T0" fmla="*/ 3 w 1216"/>
                  <a:gd name="T1" fmla="*/ 35 h 766"/>
                  <a:gd name="T2" fmla="*/ 23 w 1216"/>
                  <a:gd name="T3" fmla="*/ 43 h 766"/>
                  <a:gd name="T4" fmla="*/ 36 w 1216"/>
                  <a:gd name="T5" fmla="*/ 35 h 766"/>
                  <a:gd name="T6" fmla="*/ 46 w 1216"/>
                  <a:gd name="T7" fmla="*/ 27 h 766"/>
                  <a:gd name="T8" fmla="*/ 57 w 1216"/>
                  <a:gd name="T9" fmla="*/ 21 h 766"/>
                  <a:gd name="T10" fmla="*/ 68 w 1216"/>
                  <a:gd name="T11" fmla="*/ 13 h 766"/>
                  <a:gd name="T12" fmla="*/ 73 w 1216"/>
                  <a:gd name="T13" fmla="*/ 9 h 766"/>
                  <a:gd name="T14" fmla="*/ 59 w 1216"/>
                  <a:gd name="T15" fmla="*/ 5 h 766"/>
                  <a:gd name="T16" fmla="*/ 51 w 1216"/>
                  <a:gd name="T17" fmla="*/ 2 h 766"/>
                  <a:gd name="T18" fmla="*/ 53 w 1216"/>
                  <a:gd name="T19" fmla="*/ 0 h 766"/>
                  <a:gd name="T20" fmla="*/ 61 w 1216"/>
                  <a:gd name="T21" fmla="*/ 3 h 766"/>
                  <a:gd name="T22" fmla="*/ 71 w 1216"/>
                  <a:gd name="T23" fmla="*/ 6 h 766"/>
                  <a:gd name="T24" fmla="*/ 76 w 1216"/>
                  <a:gd name="T25" fmla="*/ 9 h 766"/>
                  <a:gd name="T26" fmla="*/ 71 w 1216"/>
                  <a:gd name="T27" fmla="*/ 13 h 766"/>
                  <a:gd name="T28" fmla="*/ 66 w 1216"/>
                  <a:gd name="T29" fmla="*/ 19 h 766"/>
                  <a:gd name="T30" fmla="*/ 58 w 1216"/>
                  <a:gd name="T31" fmla="*/ 23 h 766"/>
                  <a:gd name="T32" fmla="*/ 51 w 1216"/>
                  <a:gd name="T33" fmla="*/ 26 h 766"/>
                  <a:gd name="T34" fmla="*/ 43 w 1216"/>
                  <a:gd name="T35" fmla="*/ 31 h 766"/>
                  <a:gd name="T36" fmla="*/ 38 w 1216"/>
                  <a:gd name="T37" fmla="*/ 37 h 766"/>
                  <a:gd name="T38" fmla="*/ 30 w 1216"/>
                  <a:gd name="T39" fmla="*/ 41 h 766"/>
                  <a:gd name="T40" fmla="*/ 22 w 1216"/>
                  <a:gd name="T41" fmla="*/ 48 h 766"/>
                  <a:gd name="T42" fmla="*/ 0 w 1216"/>
                  <a:gd name="T43" fmla="*/ 35 h 766"/>
                  <a:gd name="T44" fmla="*/ 3 w 1216"/>
                  <a:gd name="T45" fmla="*/ 35 h 76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216"/>
                  <a:gd name="T70" fmla="*/ 0 h 766"/>
                  <a:gd name="T71" fmla="*/ 1216 w 1216"/>
                  <a:gd name="T72" fmla="*/ 766 h 76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216" h="766">
                    <a:moveTo>
                      <a:pt x="62" y="549"/>
                    </a:moveTo>
                    <a:lnTo>
                      <a:pt x="373" y="688"/>
                    </a:lnTo>
                    <a:lnTo>
                      <a:pt x="571" y="549"/>
                    </a:lnTo>
                    <a:lnTo>
                      <a:pt x="738" y="432"/>
                    </a:lnTo>
                    <a:lnTo>
                      <a:pt x="924" y="322"/>
                    </a:lnTo>
                    <a:lnTo>
                      <a:pt x="1088" y="211"/>
                    </a:lnTo>
                    <a:lnTo>
                      <a:pt x="1154" y="129"/>
                    </a:lnTo>
                    <a:lnTo>
                      <a:pt x="959" y="66"/>
                    </a:lnTo>
                    <a:lnTo>
                      <a:pt x="828" y="32"/>
                    </a:lnTo>
                    <a:lnTo>
                      <a:pt x="851" y="0"/>
                    </a:lnTo>
                    <a:lnTo>
                      <a:pt x="991" y="35"/>
                    </a:lnTo>
                    <a:lnTo>
                      <a:pt x="1122" y="81"/>
                    </a:lnTo>
                    <a:lnTo>
                      <a:pt x="1216" y="129"/>
                    </a:lnTo>
                    <a:lnTo>
                      <a:pt x="1134" y="221"/>
                    </a:lnTo>
                    <a:lnTo>
                      <a:pt x="1053" y="289"/>
                    </a:lnTo>
                    <a:lnTo>
                      <a:pt x="936" y="358"/>
                    </a:lnTo>
                    <a:lnTo>
                      <a:pt x="828" y="419"/>
                    </a:lnTo>
                    <a:lnTo>
                      <a:pt x="699" y="503"/>
                    </a:lnTo>
                    <a:lnTo>
                      <a:pt x="594" y="579"/>
                    </a:lnTo>
                    <a:lnTo>
                      <a:pt x="494" y="653"/>
                    </a:lnTo>
                    <a:lnTo>
                      <a:pt x="361" y="766"/>
                    </a:lnTo>
                    <a:lnTo>
                      <a:pt x="0" y="556"/>
                    </a:lnTo>
                    <a:lnTo>
                      <a:pt x="62" y="5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3" name="Freeform 1055"/>
              <p:cNvSpPr>
                <a:spLocks/>
              </p:cNvSpPr>
              <p:nvPr/>
            </p:nvSpPr>
            <p:spPr bwMode="auto">
              <a:xfrm>
                <a:off x="3583" y="2520"/>
                <a:ext cx="749" cy="451"/>
              </a:xfrm>
              <a:custGeom>
                <a:avLst/>
                <a:gdLst>
                  <a:gd name="T0" fmla="*/ 2 w 1499"/>
                  <a:gd name="T1" fmla="*/ 28 h 902"/>
                  <a:gd name="T2" fmla="*/ 15 w 1499"/>
                  <a:gd name="T3" fmla="*/ 37 h 902"/>
                  <a:gd name="T4" fmla="*/ 28 w 1499"/>
                  <a:gd name="T5" fmla="*/ 47 h 902"/>
                  <a:gd name="T6" fmla="*/ 40 w 1499"/>
                  <a:gd name="T7" fmla="*/ 54 h 902"/>
                  <a:gd name="T8" fmla="*/ 52 w 1499"/>
                  <a:gd name="T9" fmla="*/ 48 h 902"/>
                  <a:gd name="T10" fmla="*/ 61 w 1499"/>
                  <a:gd name="T11" fmla="*/ 41 h 902"/>
                  <a:gd name="T12" fmla="*/ 74 w 1499"/>
                  <a:gd name="T13" fmla="*/ 34 h 902"/>
                  <a:gd name="T14" fmla="*/ 90 w 1499"/>
                  <a:gd name="T15" fmla="*/ 22 h 902"/>
                  <a:gd name="T16" fmla="*/ 71 w 1499"/>
                  <a:gd name="T17" fmla="*/ 10 h 902"/>
                  <a:gd name="T18" fmla="*/ 60 w 1499"/>
                  <a:gd name="T19" fmla="*/ 3 h 902"/>
                  <a:gd name="T20" fmla="*/ 62 w 1499"/>
                  <a:gd name="T21" fmla="*/ 0 h 902"/>
                  <a:gd name="T22" fmla="*/ 67 w 1499"/>
                  <a:gd name="T23" fmla="*/ 5 h 902"/>
                  <a:gd name="T24" fmla="*/ 78 w 1499"/>
                  <a:gd name="T25" fmla="*/ 11 h 902"/>
                  <a:gd name="T26" fmla="*/ 93 w 1499"/>
                  <a:gd name="T27" fmla="*/ 22 h 902"/>
                  <a:gd name="T28" fmla="*/ 82 w 1499"/>
                  <a:gd name="T29" fmla="*/ 31 h 902"/>
                  <a:gd name="T30" fmla="*/ 69 w 1499"/>
                  <a:gd name="T31" fmla="*/ 40 h 902"/>
                  <a:gd name="T32" fmla="*/ 59 w 1499"/>
                  <a:gd name="T33" fmla="*/ 45 h 902"/>
                  <a:gd name="T34" fmla="*/ 40 w 1499"/>
                  <a:gd name="T35" fmla="*/ 56 h 902"/>
                  <a:gd name="T36" fmla="*/ 26 w 1499"/>
                  <a:gd name="T37" fmla="*/ 48 h 902"/>
                  <a:gd name="T38" fmla="*/ 10 w 1499"/>
                  <a:gd name="T39" fmla="*/ 37 h 902"/>
                  <a:gd name="T40" fmla="*/ 0 w 1499"/>
                  <a:gd name="T41" fmla="*/ 29 h 902"/>
                  <a:gd name="T42" fmla="*/ 0 w 1499"/>
                  <a:gd name="T43" fmla="*/ 27 h 902"/>
                  <a:gd name="T44" fmla="*/ 2 w 1499"/>
                  <a:gd name="T45" fmla="*/ 28 h 90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499"/>
                  <a:gd name="T70" fmla="*/ 0 h 902"/>
                  <a:gd name="T71" fmla="*/ 1499 w 1499"/>
                  <a:gd name="T72" fmla="*/ 902 h 90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499" h="902">
                    <a:moveTo>
                      <a:pt x="46" y="433"/>
                    </a:moveTo>
                    <a:lnTo>
                      <a:pt x="241" y="586"/>
                    </a:lnTo>
                    <a:lnTo>
                      <a:pt x="460" y="738"/>
                    </a:lnTo>
                    <a:lnTo>
                      <a:pt x="651" y="851"/>
                    </a:lnTo>
                    <a:lnTo>
                      <a:pt x="833" y="757"/>
                    </a:lnTo>
                    <a:lnTo>
                      <a:pt x="977" y="653"/>
                    </a:lnTo>
                    <a:lnTo>
                      <a:pt x="1196" y="540"/>
                    </a:lnTo>
                    <a:lnTo>
                      <a:pt x="1449" y="352"/>
                    </a:lnTo>
                    <a:lnTo>
                      <a:pt x="1147" y="148"/>
                    </a:lnTo>
                    <a:lnTo>
                      <a:pt x="964" y="35"/>
                    </a:lnTo>
                    <a:lnTo>
                      <a:pt x="995" y="0"/>
                    </a:lnTo>
                    <a:lnTo>
                      <a:pt x="1076" y="67"/>
                    </a:lnTo>
                    <a:lnTo>
                      <a:pt x="1255" y="175"/>
                    </a:lnTo>
                    <a:lnTo>
                      <a:pt x="1499" y="352"/>
                    </a:lnTo>
                    <a:lnTo>
                      <a:pt x="1313" y="501"/>
                    </a:lnTo>
                    <a:lnTo>
                      <a:pt x="1104" y="628"/>
                    </a:lnTo>
                    <a:lnTo>
                      <a:pt x="948" y="715"/>
                    </a:lnTo>
                    <a:lnTo>
                      <a:pt x="648" y="902"/>
                    </a:lnTo>
                    <a:lnTo>
                      <a:pt x="418" y="763"/>
                    </a:lnTo>
                    <a:lnTo>
                      <a:pt x="173" y="586"/>
                    </a:lnTo>
                    <a:lnTo>
                      <a:pt x="0" y="469"/>
                    </a:lnTo>
                    <a:lnTo>
                      <a:pt x="0" y="421"/>
                    </a:lnTo>
                    <a:lnTo>
                      <a:pt x="46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4" name="Freeform 1056"/>
              <p:cNvSpPr>
                <a:spLocks/>
              </p:cNvSpPr>
              <p:nvPr/>
            </p:nvSpPr>
            <p:spPr bwMode="auto">
              <a:xfrm>
                <a:off x="3583" y="2526"/>
                <a:ext cx="512" cy="223"/>
              </a:xfrm>
              <a:custGeom>
                <a:avLst/>
                <a:gdLst>
                  <a:gd name="T0" fmla="*/ 0 w 1025"/>
                  <a:gd name="T1" fmla="*/ 27 h 446"/>
                  <a:gd name="T2" fmla="*/ 18 w 1025"/>
                  <a:gd name="T3" fmla="*/ 18 h 446"/>
                  <a:gd name="T4" fmla="*/ 35 w 1025"/>
                  <a:gd name="T5" fmla="*/ 10 h 446"/>
                  <a:gd name="T6" fmla="*/ 51 w 1025"/>
                  <a:gd name="T7" fmla="*/ 3 h 446"/>
                  <a:gd name="T8" fmla="*/ 62 w 1025"/>
                  <a:gd name="T9" fmla="*/ 0 h 446"/>
                  <a:gd name="T10" fmla="*/ 64 w 1025"/>
                  <a:gd name="T11" fmla="*/ 2 h 446"/>
                  <a:gd name="T12" fmla="*/ 55 w 1025"/>
                  <a:gd name="T13" fmla="*/ 5 h 446"/>
                  <a:gd name="T14" fmla="*/ 43 w 1025"/>
                  <a:gd name="T15" fmla="*/ 9 h 446"/>
                  <a:gd name="T16" fmla="*/ 32 w 1025"/>
                  <a:gd name="T17" fmla="*/ 14 h 446"/>
                  <a:gd name="T18" fmla="*/ 20 w 1025"/>
                  <a:gd name="T19" fmla="*/ 19 h 446"/>
                  <a:gd name="T20" fmla="*/ 1 w 1025"/>
                  <a:gd name="T21" fmla="*/ 28 h 446"/>
                  <a:gd name="T22" fmla="*/ 0 w 1025"/>
                  <a:gd name="T23" fmla="*/ 27 h 44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25"/>
                  <a:gd name="T37" fmla="*/ 0 h 446"/>
                  <a:gd name="T38" fmla="*/ 1025 w 1025"/>
                  <a:gd name="T39" fmla="*/ 446 h 44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25" h="446">
                    <a:moveTo>
                      <a:pt x="0" y="423"/>
                    </a:moveTo>
                    <a:lnTo>
                      <a:pt x="290" y="273"/>
                    </a:lnTo>
                    <a:lnTo>
                      <a:pt x="566" y="154"/>
                    </a:lnTo>
                    <a:lnTo>
                      <a:pt x="816" y="59"/>
                    </a:lnTo>
                    <a:lnTo>
                      <a:pt x="1002" y="0"/>
                    </a:lnTo>
                    <a:lnTo>
                      <a:pt x="1025" y="32"/>
                    </a:lnTo>
                    <a:lnTo>
                      <a:pt x="881" y="71"/>
                    </a:lnTo>
                    <a:lnTo>
                      <a:pt x="699" y="142"/>
                    </a:lnTo>
                    <a:lnTo>
                      <a:pt x="513" y="213"/>
                    </a:lnTo>
                    <a:lnTo>
                      <a:pt x="322" y="292"/>
                    </a:lnTo>
                    <a:lnTo>
                      <a:pt x="23" y="446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5" name="Freeform 1057"/>
              <p:cNvSpPr>
                <a:spLocks/>
              </p:cNvSpPr>
              <p:nvPr/>
            </p:nvSpPr>
            <p:spPr bwMode="auto">
              <a:xfrm>
                <a:off x="3597" y="2869"/>
                <a:ext cx="743" cy="466"/>
              </a:xfrm>
              <a:custGeom>
                <a:avLst/>
                <a:gdLst>
                  <a:gd name="T0" fmla="*/ 0 w 1485"/>
                  <a:gd name="T1" fmla="*/ 12 h 931"/>
                  <a:gd name="T2" fmla="*/ 0 w 1485"/>
                  <a:gd name="T3" fmla="*/ 36 h 931"/>
                  <a:gd name="T4" fmla="*/ 9 w 1485"/>
                  <a:gd name="T5" fmla="*/ 43 h 931"/>
                  <a:gd name="T6" fmla="*/ 22 w 1485"/>
                  <a:gd name="T7" fmla="*/ 50 h 931"/>
                  <a:gd name="T8" fmla="*/ 38 w 1485"/>
                  <a:gd name="T9" fmla="*/ 59 h 931"/>
                  <a:gd name="T10" fmla="*/ 60 w 1485"/>
                  <a:gd name="T11" fmla="*/ 44 h 931"/>
                  <a:gd name="T12" fmla="*/ 77 w 1485"/>
                  <a:gd name="T13" fmla="*/ 30 h 931"/>
                  <a:gd name="T14" fmla="*/ 92 w 1485"/>
                  <a:gd name="T15" fmla="*/ 19 h 931"/>
                  <a:gd name="T16" fmla="*/ 93 w 1485"/>
                  <a:gd name="T17" fmla="*/ 0 h 931"/>
                  <a:gd name="T18" fmla="*/ 90 w 1485"/>
                  <a:gd name="T19" fmla="*/ 3 h 931"/>
                  <a:gd name="T20" fmla="*/ 90 w 1485"/>
                  <a:gd name="T21" fmla="*/ 18 h 931"/>
                  <a:gd name="T22" fmla="*/ 63 w 1485"/>
                  <a:gd name="T23" fmla="*/ 39 h 931"/>
                  <a:gd name="T24" fmla="*/ 45 w 1485"/>
                  <a:gd name="T25" fmla="*/ 51 h 931"/>
                  <a:gd name="T26" fmla="*/ 39 w 1485"/>
                  <a:gd name="T27" fmla="*/ 54 h 931"/>
                  <a:gd name="T28" fmla="*/ 40 w 1485"/>
                  <a:gd name="T29" fmla="*/ 12 h 931"/>
                  <a:gd name="T30" fmla="*/ 37 w 1485"/>
                  <a:gd name="T31" fmla="*/ 12 h 931"/>
                  <a:gd name="T32" fmla="*/ 36 w 1485"/>
                  <a:gd name="T33" fmla="*/ 13 h 931"/>
                  <a:gd name="T34" fmla="*/ 38 w 1485"/>
                  <a:gd name="T35" fmla="*/ 27 h 931"/>
                  <a:gd name="T36" fmla="*/ 38 w 1485"/>
                  <a:gd name="T37" fmla="*/ 47 h 931"/>
                  <a:gd name="T38" fmla="*/ 36 w 1485"/>
                  <a:gd name="T39" fmla="*/ 55 h 931"/>
                  <a:gd name="T40" fmla="*/ 23 w 1485"/>
                  <a:gd name="T41" fmla="*/ 49 h 931"/>
                  <a:gd name="T42" fmla="*/ 15 w 1485"/>
                  <a:gd name="T43" fmla="*/ 44 h 931"/>
                  <a:gd name="T44" fmla="*/ 6 w 1485"/>
                  <a:gd name="T45" fmla="*/ 38 h 931"/>
                  <a:gd name="T46" fmla="*/ 3 w 1485"/>
                  <a:gd name="T47" fmla="*/ 34 h 931"/>
                  <a:gd name="T48" fmla="*/ 3 w 1485"/>
                  <a:gd name="T49" fmla="*/ 14 h 931"/>
                  <a:gd name="T50" fmla="*/ 0 w 1485"/>
                  <a:gd name="T51" fmla="*/ 12 h 93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1485"/>
                  <a:gd name="T79" fmla="*/ 0 h 931"/>
                  <a:gd name="T80" fmla="*/ 1485 w 1485"/>
                  <a:gd name="T81" fmla="*/ 931 h 93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1485" h="931">
                    <a:moveTo>
                      <a:pt x="0" y="189"/>
                    </a:moveTo>
                    <a:lnTo>
                      <a:pt x="0" y="570"/>
                    </a:lnTo>
                    <a:lnTo>
                      <a:pt x="140" y="679"/>
                    </a:lnTo>
                    <a:lnTo>
                      <a:pt x="338" y="794"/>
                    </a:lnTo>
                    <a:lnTo>
                      <a:pt x="598" y="931"/>
                    </a:lnTo>
                    <a:lnTo>
                      <a:pt x="945" y="699"/>
                    </a:lnTo>
                    <a:lnTo>
                      <a:pt x="1225" y="478"/>
                    </a:lnTo>
                    <a:lnTo>
                      <a:pt x="1469" y="302"/>
                    </a:lnTo>
                    <a:lnTo>
                      <a:pt x="1485" y="0"/>
                    </a:lnTo>
                    <a:lnTo>
                      <a:pt x="1439" y="39"/>
                    </a:lnTo>
                    <a:lnTo>
                      <a:pt x="1434" y="283"/>
                    </a:lnTo>
                    <a:lnTo>
                      <a:pt x="995" y="616"/>
                    </a:lnTo>
                    <a:lnTo>
                      <a:pt x="712" y="814"/>
                    </a:lnTo>
                    <a:lnTo>
                      <a:pt x="621" y="862"/>
                    </a:lnTo>
                    <a:lnTo>
                      <a:pt x="634" y="189"/>
                    </a:lnTo>
                    <a:lnTo>
                      <a:pt x="588" y="179"/>
                    </a:lnTo>
                    <a:lnTo>
                      <a:pt x="575" y="202"/>
                    </a:lnTo>
                    <a:lnTo>
                      <a:pt x="595" y="419"/>
                    </a:lnTo>
                    <a:lnTo>
                      <a:pt x="595" y="745"/>
                    </a:lnTo>
                    <a:lnTo>
                      <a:pt x="572" y="865"/>
                    </a:lnTo>
                    <a:lnTo>
                      <a:pt x="365" y="780"/>
                    </a:lnTo>
                    <a:lnTo>
                      <a:pt x="234" y="699"/>
                    </a:lnTo>
                    <a:lnTo>
                      <a:pt x="82" y="593"/>
                    </a:lnTo>
                    <a:lnTo>
                      <a:pt x="39" y="534"/>
                    </a:lnTo>
                    <a:lnTo>
                      <a:pt x="36" y="209"/>
                    </a:lnTo>
                    <a:lnTo>
                      <a:pt x="0" y="1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56" name="Freeform 1058"/>
              <p:cNvSpPr>
                <a:spLocks/>
              </p:cNvSpPr>
              <p:nvPr/>
            </p:nvSpPr>
            <p:spPr bwMode="auto">
              <a:xfrm>
                <a:off x="3760" y="2623"/>
                <a:ext cx="404" cy="184"/>
              </a:xfrm>
              <a:custGeom>
                <a:avLst/>
                <a:gdLst>
                  <a:gd name="T0" fmla="*/ 1 w 809"/>
                  <a:gd name="T1" fmla="*/ 19 h 368"/>
                  <a:gd name="T2" fmla="*/ 2 w 809"/>
                  <a:gd name="T3" fmla="*/ 13 h 368"/>
                  <a:gd name="T4" fmla="*/ 4 w 809"/>
                  <a:gd name="T5" fmla="*/ 10 h 368"/>
                  <a:gd name="T6" fmla="*/ 8 w 809"/>
                  <a:gd name="T7" fmla="*/ 6 h 368"/>
                  <a:gd name="T8" fmla="*/ 14 w 809"/>
                  <a:gd name="T9" fmla="*/ 6 h 368"/>
                  <a:gd name="T10" fmla="*/ 19 w 809"/>
                  <a:gd name="T11" fmla="*/ 8 h 368"/>
                  <a:gd name="T12" fmla="*/ 22 w 809"/>
                  <a:gd name="T13" fmla="*/ 10 h 368"/>
                  <a:gd name="T14" fmla="*/ 27 w 809"/>
                  <a:gd name="T15" fmla="*/ 9 h 368"/>
                  <a:gd name="T16" fmla="*/ 29 w 809"/>
                  <a:gd name="T17" fmla="*/ 5 h 368"/>
                  <a:gd name="T18" fmla="*/ 33 w 809"/>
                  <a:gd name="T19" fmla="*/ 1 h 368"/>
                  <a:gd name="T20" fmla="*/ 39 w 809"/>
                  <a:gd name="T21" fmla="*/ 0 h 368"/>
                  <a:gd name="T22" fmla="*/ 44 w 809"/>
                  <a:gd name="T23" fmla="*/ 1 h 368"/>
                  <a:gd name="T24" fmla="*/ 49 w 809"/>
                  <a:gd name="T25" fmla="*/ 5 h 368"/>
                  <a:gd name="T26" fmla="*/ 50 w 809"/>
                  <a:gd name="T27" fmla="*/ 9 h 368"/>
                  <a:gd name="T28" fmla="*/ 48 w 809"/>
                  <a:gd name="T29" fmla="*/ 15 h 368"/>
                  <a:gd name="T30" fmla="*/ 43 w 809"/>
                  <a:gd name="T31" fmla="*/ 18 h 368"/>
                  <a:gd name="T32" fmla="*/ 42 w 809"/>
                  <a:gd name="T33" fmla="*/ 15 h 368"/>
                  <a:gd name="T34" fmla="*/ 45 w 809"/>
                  <a:gd name="T35" fmla="*/ 13 h 368"/>
                  <a:gd name="T36" fmla="*/ 47 w 809"/>
                  <a:gd name="T37" fmla="*/ 11 h 368"/>
                  <a:gd name="T38" fmla="*/ 46 w 809"/>
                  <a:gd name="T39" fmla="*/ 6 h 368"/>
                  <a:gd name="T40" fmla="*/ 44 w 809"/>
                  <a:gd name="T41" fmla="*/ 3 h 368"/>
                  <a:gd name="T42" fmla="*/ 38 w 809"/>
                  <a:gd name="T43" fmla="*/ 3 h 368"/>
                  <a:gd name="T44" fmla="*/ 34 w 809"/>
                  <a:gd name="T45" fmla="*/ 5 h 368"/>
                  <a:gd name="T46" fmla="*/ 30 w 809"/>
                  <a:gd name="T47" fmla="*/ 9 h 368"/>
                  <a:gd name="T48" fmla="*/ 29 w 809"/>
                  <a:gd name="T49" fmla="*/ 12 h 368"/>
                  <a:gd name="T50" fmla="*/ 26 w 809"/>
                  <a:gd name="T51" fmla="*/ 12 h 368"/>
                  <a:gd name="T52" fmla="*/ 21 w 809"/>
                  <a:gd name="T53" fmla="*/ 13 h 368"/>
                  <a:gd name="T54" fmla="*/ 17 w 809"/>
                  <a:gd name="T55" fmla="*/ 12 h 368"/>
                  <a:gd name="T56" fmla="*/ 13 w 809"/>
                  <a:gd name="T57" fmla="*/ 11 h 368"/>
                  <a:gd name="T58" fmla="*/ 9 w 809"/>
                  <a:gd name="T59" fmla="*/ 11 h 368"/>
                  <a:gd name="T60" fmla="*/ 6 w 809"/>
                  <a:gd name="T61" fmla="*/ 12 h 368"/>
                  <a:gd name="T62" fmla="*/ 4 w 809"/>
                  <a:gd name="T63" fmla="*/ 17 h 368"/>
                  <a:gd name="T64" fmla="*/ 5 w 809"/>
                  <a:gd name="T65" fmla="*/ 21 h 368"/>
                  <a:gd name="T66" fmla="*/ 9 w 809"/>
                  <a:gd name="T67" fmla="*/ 23 h 368"/>
                  <a:gd name="T68" fmla="*/ 0 w 809"/>
                  <a:gd name="T69" fmla="*/ 21 h 368"/>
                  <a:gd name="T70" fmla="*/ 1 w 809"/>
                  <a:gd name="T71" fmla="*/ 19 h 36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09"/>
                  <a:gd name="T109" fmla="*/ 0 h 368"/>
                  <a:gd name="T110" fmla="*/ 809 w 809"/>
                  <a:gd name="T111" fmla="*/ 368 h 36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09" h="368">
                    <a:moveTo>
                      <a:pt x="21" y="299"/>
                    </a:moveTo>
                    <a:lnTo>
                      <a:pt x="35" y="216"/>
                    </a:lnTo>
                    <a:lnTo>
                      <a:pt x="76" y="145"/>
                    </a:lnTo>
                    <a:lnTo>
                      <a:pt x="143" y="106"/>
                    </a:lnTo>
                    <a:lnTo>
                      <a:pt x="226" y="106"/>
                    </a:lnTo>
                    <a:lnTo>
                      <a:pt x="306" y="128"/>
                    </a:lnTo>
                    <a:lnTo>
                      <a:pt x="366" y="158"/>
                    </a:lnTo>
                    <a:lnTo>
                      <a:pt x="432" y="135"/>
                    </a:lnTo>
                    <a:lnTo>
                      <a:pt x="474" y="69"/>
                    </a:lnTo>
                    <a:lnTo>
                      <a:pt x="533" y="21"/>
                    </a:lnTo>
                    <a:lnTo>
                      <a:pt x="625" y="0"/>
                    </a:lnTo>
                    <a:lnTo>
                      <a:pt x="715" y="7"/>
                    </a:lnTo>
                    <a:lnTo>
                      <a:pt x="798" y="69"/>
                    </a:lnTo>
                    <a:lnTo>
                      <a:pt x="809" y="135"/>
                    </a:lnTo>
                    <a:lnTo>
                      <a:pt x="780" y="244"/>
                    </a:lnTo>
                    <a:lnTo>
                      <a:pt x="694" y="282"/>
                    </a:lnTo>
                    <a:lnTo>
                      <a:pt x="672" y="244"/>
                    </a:lnTo>
                    <a:lnTo>
                      <a:pt x="725" y="223"/>
                    </a:lnTo>
                    <a:lnTo>
                      <a:pt x="759" y="161"/>
                    </a:lnTo>
                    <a:lnTo>
                      <a:pt x="747" y="96"/>
                    </a:lnTo>
                    <a:lnTo>
                      <a:pt x="704" y="51"/>
                    </a:lnTo>
                    <a:lnTo>
                      <a:pt x="614" y="41"/>
                    </a:lnTo>
                    <a:lnTo>
                      <a:pt x="550" y="73"/>
                    </a:lnTo>
                    <a:lnTo>
                      <a:pt x="495" y="138"/>
                    </a:lnTo>
                    <a:lnTo>
                      <a:pt x="464" y="179"/>
                    </a:lnTo>
                    <a:lnTo>
                      <a:pt x="425" y="204"/>
                    </a:lnTo>
                    <a:lnTo>
                      <a:pt x="345" y="211"/>
                    </a:lnTo>
                    <a:lnTo>
                      <a:pt x="280" y="189"/>
                    </a:lnTo>
                    <a:lnTo>
                      <a:pt x="219" y="161"/>
                    </a:lnTo>
                    <a:lnTo>
                      <a:pt x="150" y="161"/>
                    </a:lnTo>
                    <a:lnTo>
                      <a:pt x="97" y="200"/>
                    </a:lnTo>
                    <a:lnTo>
                      <a:pt x="69" y="266"/>
                    </a:lnTo>
                    <a:lnTo>
                      <a:pt x="87" y="324"/>
                    </a:lnTo>
                    <a:lnTo>
                      <a:pt x="150" y="368"/>
                    </a:lnTo>
                    <a:lnTo>
                      <a:pt x="0" y="331"/>
                    </a:lnTo>
                    <a:lnTo>
                      <a:pt x="21" y="2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9" name="Group 1059"/>
            <p:cNvGrpSpPr>
              <a:grpSpLocks/>
            </p:cNvGrpSpPr>
            <p:nvPr/>
          </p:nvGrpSpPr>
          <p:grpSpPr bwMode="auto">
            <a:xfrm>
              <a:off x="3011" y="2936"/>
              <a:ext cx="438" cy="358"/>
              <a:chOff x="3011" y="2936"/>
              <a:chExt cx="438" cy="358"/>
            </a:xfrm>
          </p:grpSpPr>
          <p:grpSp>
            <p:nvGrpSpPr>
              <p:cNvPr id="10" name="Group 1060"/>
              <p:cNvGrpSpPr>
                <a:grpSpLocks/>
              </p:cNvGrpSpPr>
              <p:nvPr/>
            </p:nvGrpSpPr>
            <p:grpSpPr bwMode="auto">
              <a:xfrm>
                <a:off x="3011" y="2936"/>
                <a:ext cx="438" cy="358"/>
                <a:chOff x="3011" y="2936"/>
                <a:chExt cx="438" cy="358"/>
              </a:xfrm>
            </p:grpSpPr>
            <p:sp>
              <p:nvSpPr>
                <p:cNvPr id="25643" name="Freeform 1061"/>
                <p:cNvSpPr>
                  <a:spLocks/>
                </p:cNvSpPr>
                <p:nvPr/>
              </p:nvSpPr>
              <p:spPr bwMode="auto">
                <a:xfrm>
                  <a:off x="3019" y="2943"/>
                  <a:ext cx="420" cy="350"/>
                </a:xfrm>
                <a:custGeom>
                  <a:avLst/>
                  <a:gdLst>
                    <a:gd name="T0" fmla="*/ 15 w 839"/>
                    <a:gd name="T1" fmla="*/ 6 h 701"/>
                    <a:gd name="T2" fmla="*/ 20 w 839"/>
                    <a:gd name="T3" fmla="*/ 6 h 701"/>
                    <a:gd name="T4" fmla="*/ 23 w 839"/>
                    <a:gd name="T5" fmla="*/ 0 h 701"/>
                    <a:gd name="T6" fmla="*/ 29 w 839"/>
                    <a:gd name="T7" fmla="*/ 0 h 701"/>
                    <a:gd name="T8" fmla="*/ 29 w 839"/>
                    <a:gd name="T9" fmla="*/ 8 h 701"/>
                    <a:gd name="T10" fmla="*/ 33 w 839"/>
                    <a:gd name="T11" fmla="*/ 9 h 701"/>
                    <a:gd name="T12" fmla="*/ 41 w 839"/>
                    <a:gd name="T13" fmla="*/ 4 h 701"/>
                    <a:gd name="T14" fmla="*/ 47 w 839"/>
                    <a:gd name="T15" fmla="*/ 9 h 701"/>
                    <a:gd name="T16" fmla="*/ 39 w 839"/>
                    <a:gd name="T17" fmla="*/ 15 h 701"/>
                    <a:gd name="T18" fmla="*/ 41 w 839"/>
                    <a:gd name="T19" fmla="*/ 18 h 701"/>
                    <a:gd name="T20" fmla="*/ 51 w 839"/>
                    <a:gd name="T21" fmla="*/ 15 h 701"/>
                    <a:gd name="T22" fmla="*/ 53 w 839"/>
                    <a:gd name="T23" fmla="*/ 24 h 701"/>
                    <a:gd name="T24" fmla="*/ 41 w 839"/>
                    <a:gd name="T25" fmla="*/ 26 h 701"/>
                    <a:gd name="T26" fmla="*/ 41 w 839"/>
                    <a:gd name="T27" fmla="*/ 29 h 701"/>
                    <a:gd name="T28" fmla="*/ 46 w 839"/>
                    <a:gd name="T29" fmla="*/ 33 h 701"/>
                    <a:gd name="T30" fmla="*/ 39 w 839"/>
                    <a:gd name="T31" fmla="*/ 40 h 701"/>
                    <a:gd name="T32" fmla="*/ 35 w 839"/>
                    <a:gd name="T33" fmla="*/ 35 h 701"/>
                    <a:gd name="T34" fmla="*/ 33 w 839"/>
                    <a:gd name="T35" fmla="*/ 36 h 701"/>
                    <a:gd name="T36" fmla="*/ 33 w 839"/>
                    <a:gd name="T37" fmla="*/ 43 h 701"/>
                    <a:gd name="T38" fmla="*/ 25 w 839"/>
                    <a:gd name="T39" fmla="*/ 43 h 701"/>
                    <a:gd name="T40" fmla="*/ 25 w 839"/>
                    <a:gd name="T41" fmla="*/ 36 h 701"/>
                    <a:gd name="T42" fmla="*/ 19 w 839"/>
                    <a:gd name="T43" fmla="*/ 36 h 701"/>
                    <a:gd name="T44" fmla="*/ 16 w 839"/>
                    <a:gd name="T45" fmla="*/ 41 h 701"/>
                    <a:gd name="T46" fmla="*/ 8 w 839"/>
                    <a:gd name="T47" fmla="*/ 37 h 701"/>
                    <a:gd name="T48" fmla="*/ 12 w 839"/>
                    <a:gd name="T49" fmla="*/ 32 h 701"/>
                    <a:gd name="T50" fmla="*/ 8 w 839"/>
                    <a:gd name="T51" fmla="*/ 28 h 701"/>
                    <a:gd name="T52" fmla="*/ 2 w 839"/>
                    <a:gd name="T53" fmla="*/ 28 h 701"/>
                    <a:gd name="T54" fmla="*/ 0 w 839"/>
                    <a:gd name="T55" fmla="*/ 21 h 701"/>
                    <a:gd name="T56" fmla="*/ 8 w 839"/>
                    <a:gd name="T57" fmla="*/ 19 h 701"/>
                    <a:gd name="T58" fmla="*/ 9 w 839"/>
                    <a:gd name="T59" fmla="*/ 12 h 701"/>
                    <a:gd name="T60" fmla="*/ 4 w 839"/>
                    <a:gd name="T61" fmla="*/ 10 h 701"/>
                    <a:gd name="T62" fmla="*/ 10 w 839"/>
                    <a:gd name="T63" fmla="*/ 2 h 701"/>
                    <a:gd name="T64" fmla="*/ 15 w 839"/>
                    <a:gd name="T65" fmla="*/ 6 h 70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39"/>
                    <a:gd name="T100" fmla="*/ 0 h 701"/>
                    <a:gd name="T101" fmla="*/ 839 w 839"/>
                    <a:gd name="T102" fmla="*/ 701 h 70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39" h="701">
                      <a:moveTo>
                        <a:pt x="226" y="108"/>
                      </a:moveTo>
                      <a:lnTo>
                        <a:pt x="318" y="97"/>
                      </a:lnTo>
                      <a:lnTo>
                        <a:pt x="355" y="10"/>
                      </a:lnTo>
                      <a:lnTo>
                        <a:pt x="462" y="0"/>
                      </a:lnTo>
                      <a:lnTo>
                        <a:pt x="462" y="136"/>
                      </a:lnTo>
                      <a:lnTo>
                        <a:pt x="524" y="150"/>
                      </a:lnTo>
                      <a:lnTo>
                        <a:pt x="642" y="76"/>
                      </a:lnTo>
                      <a:lnTo>
                        <a:pt x="748" y="157"/>
                      </a:lnTo>
                      <a:lnTo>
                        <a:pt x="619" y="255"/>
                      </a:lnTo>
                      <a:lnTo>
                        <a:pt x="646" y="290"/>
                      </a:lnTo>
                      <a:lnTo>
                        <a:pt x="803" y="255"/>
                      </a:lnTo>
                      <a:lnTo>
                        <a:pt x="839" y="394"/>
                      </a:lnTo>
                      <a:lnTo>
                        <a:pt x="653" y="421"/>
                      </a:lnTo>
                      <a:lnTo>
                        <a:pt x="642" y="470"/>
                      </a:lnTo>
                      <a:lnTo>
                        <a:pt x="731" y="536"/>
                      </a:lnTo>
                      <a:lnTo>
                        <a:pt x="619" y="647"/>
                      </a:lnTo>
                      <a:lnTo>
                        <a:pt x="555" y="568"/>
                      </a:lnTo>
                      <a:lnTo>
                        <a:pt x="524" y="578"/>
                      </a:lnTo>
                      <a:lnTo>
                        <a:pt x="524" y="690"/>
                      </a:lnTo>
                      <a:lnTo>
                        <a:pt x="387" y="701"/>
                      </a:lnTo>
                      <a:lnTo>
                        <a:pt x="394" y="582"/>
                      </a:lnTo>
                      <a:lnTo>
                        <a:pt x="290" y="582"/>
                      </a:lnTo>
                      <a:lnTo>
                        <a:pt x="255" y="665"/>
                      </a:lnTo>
                      <a:lnTo>
                        <a:pt x="115" y="593"/>
                      </a:lnTo>
                      <a:lnTo>
                        <a:pt x="178" y="524"/>
                      </a:lnTo>
                      <a:lnTo>
                        <a:pt x="125" y="449"/>
                      </a:lnTo>
                      <a:lnTo>
                        <a:pt x="28" y="463"/>
                      </a:lnTo>
                      <a:lnTo>
                        <a:pt x="0" y="341"/>
                      </a:lnTo>
                      <a:lnTo>
                        <a:pt x="118" y="309"/>
                      </a:lnTo>
                      <a:lnTo>
                        <a:pt x="129" y="205"/>
                      </a:lnTo>
                      <a:lnTo>
                        <a:pt x="60" y="161"/>
                      </a:lnTo>
                      <a:lnTo>
                        <a:pt x="157" y="39"/>
                      </a:lnTo>
                      <a:lnTo>
                        <a:pt x="226" y="108"/>
                      </a:lnTo>
                      <a:close/>
                    </a:path>
                  </a:pathLst>
                </a:custGeom>
                <a:solidFill>
                  <a:srgbClr val="CECEC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11" name="Group 1062"/>
                <p:cNvGrpSpPr>
                  <a:grpSpLocks/>
                </p:cNvGrpSpPr>
                <p:nvPr/>
              </p:nvGrpSpPr>
              <p:grpSpPr bwMode="auto">
                <a:xfrm>
                  <a:off x="3011" y="2936"/>
                  <a:ext cx="438" cy="358"/>
                  <a:chOff x="3011" y="2936"/>
                  <a:chExt cx="438" cy="358"/>
                </a:xfrm>
              </p:grpSpPr>
              <p:sp>
                <p:nvSpPr>
                  <p:cNvPr id="25645" name="Freeform 1063"/>
                  <p:cNvSpPr>
                    <a:spLocks/>
                  </p:cNvSpPr>
                  <p:nvPr/>
                </p:nvSpPr>
                <p:spPr bwMode="auto">
                  <a:xfrm>
                    <a:off x="3011" y="2936"/>
                    <a:ext cx="438" cy="358"/>
                  </a:xfrm>
                  <a:custGeom>
                    <a:avLst/>
                    <a:gdLst>
                      <a:gd name="T0" fmla="*/ 22 w 878"/>
                      <a:gd name="T1" fmla="*/ 9 h 716"/>
                      <a:gd name="T2" fmla="*/ 29 w 878"/>
                      <a:gd name="T3" fmla="*/ 3 h 716"/>
                      <a:gd name="T4" fmla="*/ 33 w 878"/>
                      <a:gd name="T5" fmla="*/ 11 h 716"/>
                      <a:gd name="T6" fmla="*/ 45 w 878"/>
                      <a:gd name="T7" fmla="*/ 11 h 716"/>
                      <a:gd name="T8" fmla="*/ 40 w 878"/>
                      <a:gd name="T9" fmla="*/ 20 h 716"/>
                      <a:gd name="T10" fmla="*/ 52 w 878"/>
                      <a:gd name="T11" fmla="*/ 24 h 716"/>
                      <a:gd name="T12" fmla="*/ 39 w 878"/>
                      <a:gd name="T13" fmla="*/ 30 h 716"/>
                      <a:gd name="T14" fmla="*/ 39 w 878"/>
                      <a:gd name="T15" fmla="*/ 39 h 716"/>
                      <a:gd name="T16" fmla="*/ 32 w 878"/>
                      <a:gd name="T17" fmla="*/ 36 h 716"/>
                      <a:gd name="T18" fmla="*/ 26 w 878"/>
                      <a:gd name="T19" fmla="*/ 44 h 716"/>
                      <a:gd name="T20" fmla="*/ 19 w 878"/>
                      <a:gd name="T21" fmla="*/ 36 h 716"/>
                      <a:gd name="T22" fmla="*/ 10 w 878"/>
                      <a:gd name="T23" fmla="*/ 37 h 716"/>
                      <a:gd name="T24" fmla="*/ 10 w 878"/>
                      <a:gd name="T25" fmla="*/ 27 h 716"/>
                      <a:gd name="T26" fmla="*/ 3 w 878"/>
                      <a:gd name="T27" fmla="*/ 22 h 716"/>
                      <a:gd name="T28" fmla="*/ 10 w 878"/>
                      <a:gd name="T29" fmla="*/ 13 h 716"/>
                      <a:gd name="T30" fmla="*/ 11 w 878"/>
                      <a:gd name="T31" fmla="*/ 5 h 716"/>
                      <a:gd name="T32" fmla="*/ 3 w 878"/>
                      <a:gd name="T33" fmla="*/ 11 h 716"/>
                      <a:gd name="T34" fmla="*/ 7 w 878"/>
                      <a:gd name="T35" fmla="*/ 20 h 716"/>
                      <a:gd name="T36" fmla="*/ 1 w 878"/>
                      <a:gd name="T37" fmla="*/ 30 h 716"/>
                      <a:gd name="T38" fmla="*/ 10 w 878"/>
                      <a:gd name="T39" fmla="*/ 33 h 716"/>
                      <a:gd name="T40" fmla="*/ 15 w 878"/>
                      <a:gd name="T41" fmla="*/ 43 h 716"/>
                      <a:gd name="T42" fmla="*/ 20 w 878"/>
                      <a:gd name="T43" fmla="*/ 38 h 716"/>
                      <a:gd name="T44" fmla="*/ 24 w 878"/>
                      <a:gd name="T45" fmla="*/ 45 h 716"/>
                      <a:gd name="T46" fmla="*/ 35 w 878"/>
                      <a:gd name="T47" fmla="*/ 38 h 716"/>
                      <a:gd name="T48" fmla="*/ 39 w 878"/>
                      <a:gd name="T49" fmla="*/ 42 h 716"/>
                      <a:gd name="T50" fmla="*/ 47 w 878"/>
                      <a:gd name="T51" fmla="*/ 31 h 716"/>
                      <a:gd name="T52" fmla="*/ 43 w 878"/>
                      <a:gd name="T53" fmla="*/ 27 h 716"/>
                      <a:gd name="T54" fmla="*/ 51 w 878"/>
                      <a:gd name="T55" fmla="*/ 14 h 716"/>
                      <a:gd name="T56" fmla="*/ 40 w 878"/>
                      <a:gd name="T57" fmla="*/ 18 h 716"/>
                      <a:gd name="T58" fmla="*/ 41 w 878"/>
                      <a:gd name="T59" fmla="*/ 5 h 716"/>
                      <a:gd name="T60" fmla="*/ 33 w 878"/>
                      <a:gd name="T61" fmla="*/ 10 h 716"/>
                      <a:gd name="T62" fmla="*/ 30 w 878"/>
                      <a:gd name="T63" fmla="*/ 0 h 716"/>
                      <a:gd name="T64" fmla="*/ 19 w 878"/>
                      <a:gd name="T65" fmla="*/ 6 h 716"/>
                      <a:gd name="T66" fmla="*/ 14 w 878"/>
                      <a:gd name="T67" fmla="*/ 9 h 71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878"/>
                      <a:gd name="T103" fmla="*/ 0 h 716"/>
                      <a:gd name="T104" fmla="*/ 878 w 878"/>
                      <a:gd name="T105" fmla="*/ 716 h 71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878" h="716">
                        <a:moveTo>
                          <a:pt x="239" y="141"/>
                        </a:moveTo>
                        <a:lnTo>
                          <a:pt x="358" y="129"/>
                        </a:lnTo>
                        <a:lnTo>
                          <a:pt x="388" y="40"/>
                        </a:lnTo>
                        <a:lnTo>
                          <a:pt x="467" y="35"/>
                        </a:lnTo>
                        <a:lnTo>
                          <a:pt x="464" y="159"/>
                        </a:lnTo>
                        <a:lnTo>
                          <a:pt x="543" y="182"/>
                        </a:lnTo>
                        <a:lnTo>
                          <a:pt x="665" y="120"/>
                        </a:lnTo>
                        <a:lnTo>
                          <a:pt x="733" y="168"/>
                        </a:lnTo>
                        <a:lnTo>
                          <a:pt x="626" y="261"/>
                        </a:lnTo>
                        <a:lnTo>
                          <a:pt x="648" y="318"/>
                        </a:lnTo>
                        <a:lnTo>
                          <a:pt x="807" y="292"/>
                        </a:lnTo>
                        <a:lnTo>
                          <a:pt x="839" y="385"/>
                        </a:lnTo>
                        <a:lnTo>
                          <a:pt x="653" y="421"/>
                        </a:lnTo>
                        <a:lnTo>
                          <a:pt x="639" y="486"/>
                        </a:lnTo>
                        <a:lnTo>
                          <a:pt x="727" y="545"/>
                        </a:lnTo>
                        <a:lnTo>
                          <a:pt x="639" y="624"/>
                        </a:lnTo>
                        <a:lnTo>
                          <a:pt x="573" y="539"/>
                        </a:lnTo>
                        <a:lnTo>
                          <a:pt x="520" y="566"/>
                        </a:lnTo>
                        <a:lnTo>
                          <a:pt x="529" y="686"/>
                        </a:lnTo>
                        <a:lnTo>
                          <a:pt x="428" y="690"/>
                        </a:lnTo>
                        <a:lnTo>
                          <a:pt x="423" y="580"/>
                        </a:lnTo>
                        <a:lnTo>
                          <a:pt x="304" y="566"/>
                        </a:lnTo>
                        <a:lnTo>
                          <a:pt x="265" y="646"/>
                        </a:lnTo>
                        <a:lnTo>
                          <a:pt x="163" y="592"/>
                        </a:lnTo>
                        <a:lnTo>
                          <a:pt x="216" y="530"/>
                        </a:lnTo>
                        <a:lnTo>
                          <a:pt x="163" y="433"/>
                        </a:lnTo>
                        <a:lnTo>
                          <a:pt x="66" y="451"/>
                        </a:lnTo>
                        <a:lnTo>
                          <a:pt x="53" y="359"/>
                        </a:lnTo>
                        <a:lnTo>
                          <a:pt x="159" y="341"/>
                        </a:lnTo>
                        <a:lnTo>
                          <a:pt x="172" y="212"/>
                        </a:lnTo>
                        <a:lnTo>
                          <a:pt x="110" y="168"/>
                        </a:lnTo>
                        <a:lnTo>
                          <a:pt x="189" y="67"/>
                        </a:lnTo>
                        <a:lnTo>
                          <a:pt x="150" y="40"/>
                        </a:lnTo>
                        <a:lnTo>
                          <a:pt x="53" y="182"/>
                        </a:lnTo>
                        <a:lnTo>
                          <a:pt x="133" y="235"/>
                        </a:lnTo>
                        <a:lnTo>
                          <a:pt x="119" y="306"/>
                        </a:lnTo>
                        <a:lnTo>
                          <a:pt x="0" y="341"/>
                        </a:lnTo>
                        <a:lnTo>
                          <a:pt x="30" y="492"/>
                        </a:lnTo>
                        <a:lnTo>
                          <a:pt x="145" y="486"/>
                        </a:lnTo>
                        <a:lnTo>
                          <a:pt x="172" y="527"/>
                        </a:lnTo>
                        <a:lnTo>
                          <a:pt x="106" y="610"/>
                        </a:lnTo>
                        <a:lnTo>
                          <a:pt x="251" y="677"/>
                        </a:lnTo>
                        <a:lnTo>
                          <a:pt x="292" y="686"/>
                        </a:lnTo>
                        <a:lnTo>
                          <a:pt x="331" y="598"/>
                        </a:lnTo>
                        <a:lnTo>
                          <a:pt x="375" y="624"/>
                        </a:lnTo>
                        <a:lnTo>
                          <a:pt x="396" y="716"/>
                        </a:lnTo>
                        <a:lnTo>
                          <a:pt x="561" y="713"/>
                        </a:lnTo>
                        <a:lnTo>
                          <a:pt x="561" y="598"/>
                        </a:lnTo>
                        <a:lnTo>
                          <a:pt x="573" y="592"/>
                        </a:lnTo>
                        <a:lnTo>
                          <a:pt x="639" y="672"/>
                        </a:lnTo>
                        <a:lnTo>
                          <a:pt x="780" y="539"/>
                        </a:lnTo>
                        <a:lnTo>
                          <a:pt x="754" y="500"/>
                        </a:lnTo>
                        <a:lnTo>
                          <a:pt x="674" y="460"/>
                        </a:lnTo>
                        <a:lnTo>
                          <a:pt x="701" y="438"/>
                        </a:lnTo>
                        <a:lnTo>
                          <a:pt x="878" y="412"/>
                        </a:lnTo>
                        <a:lnTo>
                          <a:pt x="825" y="238"/>
                        </a:lnTo>
                        <a:lnTo>
                          <a:pt x="662" y="279"/>
                        </a:lnTo>
                        <a:lnTo>
                          <a:pt x="653" y="274"/>
                        </a:lnTo>
                        <a:lnTo>
                          <a:pt x="786" y="168"/>
                        </a:lnTo>
                        <a:lnTo>
                          <a:pt x="662" y="67"/>
                        </a:lnTo>
                        <a:lnTo>
                          <a:pt x="626" y="88"/>
                        </a:lnTo>
                        <a:lnTo>
                          <a:pt x="543" y="146"/>
                        </a:lnTo>
                        <a:lnTo>
                          <a:pt x="494" y="132"/>
                        </a:lnTo>
                        <a:lnTo>
                          <a:pt x="494" y="0"/>
                        </a:lnTo>
                        <a:lnTo>
                          <a:pt x="361" y="8"/>
                        </a:lnTo>
                        <a:lnTo>
                          <a:pt x="317" y="102"/>
                        </a:lnTo>
                        <a:lnTo>
                          <a:pt x="239" y="102"/>
                        </a:lnTo>
                        <a:lnTo>
                          <a:pt x="239" y="14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25646" name="Freeform 1064"/>
                  <p:cNvSpPr>
                    <a:spLocks/>
                  </p:cNvSpPr>
                  <p:nvPr/>
                </p:nvSpPr>
                <p:spPr bwMode="auto">
                  <a:xfrm>
                    <a:off x="3087" y="2953"/>
                    <a:ext cx="74" cy="56"/>
                  </a:xfrm>
                  <a:custGeom>
                    <a:avLst/>
                    <a:gdLst>
                      <a:gd name="T0" fmla="*/ 6 w 147"/>
                      <a:gd name="T1" fmla="*/ 7 h 111"/>
                      <a:gd name="T2" fmla="*/ 0 w 147"/>
                      <a:gd name="T3" fmla="*/ 2 h 111"/>
                      <a:gd name="T4" fmla="*/ 2 w 147"/>
                      <a:gd name="T5" fmla="*/ 0 h 111"/>
                      <a:gd name="T6" fmla="*/ 10 w 147"/>
                      <a:gd name="T7" fmla="*/ 6 h 111"/>
                      <a:gd name="T8" fmla="*/ 6 w 147"/>
                      <a:gd name="T9" fmla="*/ 7 h 111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7"/>
                      <a:gd name="T16" fmla="*/ 0 h 111"/>
                      <a:gd name="T17" fmla="*/ 147 w 147"/>
                      <a:gd name="T18" fmla="*/ 111 h 111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7" h="111">
                        <a:moveTo>
                          <a:pt x="94" y="111"/>
                        </a:moveTo>
                        <a:lnTo>
                          <a:pt x="0" y="19"/>
                        </a:lnTo>
                        <a:lnTo>
                          <a:pt x="19" y="0"/>
                        </a:lnTo>
                        <a:lnTo>
                          <a:pt x="147" y="96"/>
                        </a:lnTo>
                        <a:lnTo>
                          <a:pt x="94" y="11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sp>
            <p:nvSpPr>
              <p:cNvPr id="25642" name="Oval 1065"/>
              <p:cNvSpPr>
                <a:spLocks noChangeArrowheads="1"/>
              </p:cNvSpPr>
              <p:nvPr/>
            </p:nvSpPr>
            <p:spPr bwMode="auto">
              <a:xfrm>
                <a:off x="3178" y="3089"/>
                <a:ext cx="71" cy="47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2" name="Group 1066"/>
            <p:cNvGrpSpPr>
              <a:grpSpLocks/>
            </p:cNvGrpSpPr>
            <p:nvPr/>
          </p:nvGrpSpPr>
          <p:grpSpPr bwMode="auto">
            <a:xfrm>
              <a:off x="2401" y="2838"/>
              <a:ext cx="249" cy="417"/>
              <a:chOff x="2401" y="2838"/>
              <a:chExt cx="249" cy="417"/>
            </a:xfrm>
          </p:grpSpPr>
          <p:sp>
            <p:nvSpPr>
              <p:cNvPr id="25637" name="Freeform 1067"/>
              <p:cNvSpPr>
                <a:spLocks/>
              </p:cNvSpPr>
              <p:nvPr/>
            </p:nvSpPr>
            <p:spPr bwMode="auto">
              <a:xfrm>
                <a:off x="2415" y="2846"/>
                <a:ext cx="225" cy="394"/>
              </a:xfrm>
              <a:custGeom>
                <a:avLst/>
                <a:gdLst>
                  <a:gd name="T0" fmla="*/ 5 w 450"/>
                  <a:gd name="T1" fmla="*/ 9 h 789"/>
                  <a:gd name="T2" fmla="*/ 10 w 450"/>
                  <a:gd name="T3" fmla="*/ 4 h 789"/>
                  <a:gd name="T4" fmla="*/ 18 w 450"/>
                  <a:gd name="T5" fmla="*/ 0 h 789"/>
                  <a:gd name="T6" fmla="*/ 24 w 450"/>
                  <a:gd name="T7" fmla="*/ 2 h 789"/>
                  <a:gd name="T8" fmla="*/ 28 w 450"/>
                  <a:gd name="T9" fmla="*/ 6 h 789"/>
                  <a:gd name="T10" fmla="*/ 28 w 450"/>
                  <a:gd name="T11" fmla="*/ 10 h 789"/>
                  <a:gd name="T12" fmla="*/ 27 w 450"/>
                  <a:gd name="T13" fmla="*/ 18 h 789"/>
                  <a:gd name="T14" fmla="*/ 24 w 450"/>
                  <a:gd name="T15" fmla="*/ 27 h 789"/>
                  <a:gd name="T16" fmla="*/ 20 w 450"/>
                  <a:gd name="T17" fmla="*/ 34 h 789"/>
                  <a:gd name="T18" fmla="*/ 14 w 450"/>
                  <a:gd name="T19" fmla="*/ 41 h 789"/>
                  <a:gd name="T20" fmla="*/ 6 w 450"/>
                  <a:gd name="T21" fmla="*/ 49 h 789"/>
                  <a:gd name="T22" fmla="*/ 0 w 450"/>
                  <a:gd name="T23" fmla="*/ 43 h 789"/>
                  <a:gd name="T24" fmla="*/ 14 w 450"/>
                  <a:gd name="T25" fmla="*/ 30 h 789"/>
                  <a:gd name="T26" fmla="*/ 20 w 450"/>
                  <a:gd name="T27" fmla="*/ 18 h 789"/>
                  <a:gd name="T28" fmla="*/ 21 w 450"/>
                  <a:gd name="T29" fmla="*/ 10 h 789"/>
                  <a:gd name="T30" fmla="*/ 19 w 450"/>
                  <a:gd name="T31" fmla="*/ 8 h 789"/>
                  <a:gd name="T32" fmla="*/ 14 w 450"/>
                  <a:gd name="T33" fmla="*/ 7 h 789"/>
                  <a:gd name="T34" fmla="*/ 12 w 450"/>
                  <a:gd name="T35" fmla="*/ 10 h 789"/>
                  <a:gd name="T36" fmla="*/ 10 w 450"/>
                  <a:gd name="T37" fmla="*/ 14 h 789"/>
                  <a:gd name="T38" fmla="*/ 5 w 450"/>
                  <a:gd name="T39" fmla="*/ 9 h 78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50"/>
                  <a:gd name="T61" fmla="*/ 0 h 789"/>
                  <a:gd name="T62" fmla="*/ 450 w 450"/>
                  <a:gd name="T63" fmla="*/ 789 h 78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50" h="789">
                    <a:moveTo>
                      <a:pt x="69" y="150"/>
                    </a:moveTo>
                    <a:lnTo>
                      <a:pt x="156" y="64"/>
                    </a:lnTo>
                    <a:lnTo>
                      <a:pt x="276" y="0"/>
                    </a:lnTo>
                    <a:lnTo>
                      <a:pt x="373" y="32"/>
                    </a:lnTo>
                    <a:lnTo>
                      <a:pt x="439" y="108"/>
                    </a:lnTo>
                    <a:lnTo>
                      <a:pt x="450" y="175"/>
                    </a:lnTo>
                    <a:lnTo>
                      <a:pt x="428" y="294"/>
                    </a:lnTo>
                    <a:lnTo>
                      <a:pt x="381" y="441"/>
                    </a:lnTo>
                    <a:lnTo>
                      <a:pt x="319" y="552"/>
                    </a:lnTo>
                    <a:lnTo>
                      <a:pt x="228" y="667"/>
                    </a:lnTo>
                    <a:lnTo>
                      <a:pt x="90" y="789"/>
                    </a:lnTo>
                    <a:lnTo>
                      <a:pt x="0" y="688"/>
                    </a:lnTo>
                    <a:lnTo>
                      <a:pt x="218" y="485"/>
                    </a:lnTo>
                    <a:lnTo>
                      <a:pt x="308" y="301"/>
                    </a:lnTo>
                    <a:lnTo>
                      <a:pt x="329" y="165"/>
                    </a:lnTo>
                    <a:lnTo>
                      <a:pt x="297" y="129"/>
                    </a:lnTo>
                    <a:lnTo>
                      <a:pt x="232" y="122"/>
                    </a:lnTo>
                    <a:lnTo>
                      <a:pt x="177" y="165"/>
                    </a:lnTo>
                    <a:lnTo>
                      <a:pt x="152" y="230"/>
                    </a:lnTo>
                    <a:lnTo>
                      <a:pt x="69" y="150"/>
                    </a:lnTo>
                    <a:close/>
                  </a:path>
                </a:pathLst>
              </a:custGeom>
              <a:solidFill>
                <a:srgbClr val="CAA8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3" name="Group 1068"/>
              <p:cNvGrpSpPr>
                <a:grpSpLocks/>
              </p:cNvGrpSpPr>
              <p:nvPr/>
            </p:nvGrpSpPr>
            <p:grpSpPr bwMode="auto">
              <a:xfrm>
                <a:off x="2401" y="2838"/>
                <a:ext cx="249" cy="417"/>
                <a:chOff x="2401" y="2838"/>
                <a:chExt cx="249" cy="417"/>
              </a:xfrm>
            </p:grpSpPr>
            <p:sp>
              <p:nvSpPr>
                <p:cNvPr id="25639" name="Freeform 1069"/>
                <p:cNvSpPr>
                  <a:spLocks/>
                </p:cNvSpPr>
                <p:nvPr/>
              </p:nvSpPr>
              <p:spPr bwMode="auto">
                <a:xfrm>
                  <a:off x="2401" y="2838"/>
                  <a:ext cx="249" cy="417"/>
                </a:xfrm>
                <a:custGeom>
                  <a:avLst/>
                  <a:gdLst>
                    <a:gd name="T0" fmla="*/ 10 w 499"/>
                    <a:gd name="T1" fmla="*/ 14 h 835"/>
                    <a:gd name="T2" fmla="*/ 13 w 499"/>
                    <a:gd name="T3" fmla="*/ 9 h 835"/>
                    <a:gd name="T4" fmla="*/ 17 w 499"/>
                    <a:gd name="T5" fmla="*/ 7 h 835"/>
                    <a:gd name="T6" fmla="*/ 21 w 499"/>
                    <a:gd name="T7" fmla="*/ 8 h 835"/>
                    <a:gd name="T8" fmla="*/ 23 w 499"/>
                    <a:gd name="T9" fmla="*/ 9 h 835"/>
                    <a:gd name="T10" fmla="*/ 23 w 499"/>
                    <a:gd name="T11" fmla="*/ 12 h 835"/>
                    <a:gd name="T12" fmla="*/ 22 w 499"/>
                    <a:gd name="T13" fmla="*/ 19 h 835"/>
                    <a:gd name="T14" fmla="*/ 16 w 499"/>
                    <a:gd name="T15" fmla="*/ 31 h 835"/>
                    <a:gd name="T16" fmla="*/ 8 w 499"/>
                    <a:gd name="T17" fmla="*/ 39 h 835"/>
                    <a:gd name="T18" fmla="*/ 4 w 499"/>
                    <a:gd name="T19" fmla="*/ 43 h 835"/>
                    <a:gd name="T20" fmla="*/ 8 w 499"/>
                    <a:gd name="T21" fmla="*/ 47 h 835"/>
                    <a:gd name="T22" fmla="*/ 15 w 499"/>
                    <a:gd name="T23" fmla="*/ 40 h 835"/>
                    <a:gd name="T24" fmla="*/ 22 w 499"/>
                    <a:gd name="T25" fmla="*/ 30 h 835"/>
                    <a:gd name="T26" fmla="*/ 25 w 499"/>
                    <a:gd name="T27" fmla="*/ 23 h 835"/>
                    <a:gd name="T28" fmla="*/ 28 w 499"/>
                    <a:gd name="T29" fmla="*/ 15 h 835"/>
                    <a:gd name="T30" fmla="*/ 29 w 499"/>
                    <a:gd name="T31" fmla="*/ 10 h 835"/>
                    <a:gd name="T32" fmla="*/ 27 w 499"/>
                    <a:gd name="T33" fmla="*/ 6 h 835"/>
                    <a:gd name="T34" fmla="*/ 23 w 499"/>
                    <a:gd name="T35" fmla="*/ 3 h 835"/>
                    <a:gd name="T36" fmla="*/ 17 w 499"/>
                    <a:gd name="T37" fmla="*/ 2 h 835"/>
                    <a:gd name="T38" fmla="*/ 11 w 499"/>
                    <a:gd name="T39" fmla="*/ 5 h 835"/>
                    <a:gd name="T40" fmla="*/ 9 w 499"/>
                    <a:gd name="T41" fmla="*/ 8 h 835"/>
                    <a:gd name="T42" fmla="*/ 6 w 499"/>
                    <a:gd name="T43" fmla="*/ 12 h 835"/>
                    <a:gd name="T44" fmla="*/ 3 w 499"/>
                    <a:gd name="T45" fmla="*/ 11 h 835"/>
                    <a:gd name="T46" fmla="*/ 8 w 499"/>
                    <a:gd name="T47" fmla="*/ 6 h 835"/>
                    <a:gd name="T48" fmla="*/ 12 w 499"/>
                    <a:gd name="T49" fmla="*/ 2 h 835"/>
                    <a:gd name="T50" fmla="*/ 17 w 499"/>
                    <a:gd name="T51" fmla="*/ 0 h 835"/>
                    <a:gd name="T52" fmla="*/ 21 w 499"/>
                    <a:gd name="T53" fmla="*/ 0 h 835"/>
                    <a:gd name="T54" fmla="*/ 24 w 499"/>
                    <a:gd name="T55" fmla="*/ 1 h 835"/>
                    <a:gd name="T56" fmla="*/ 27 w 499"/>
                    <a:gd name="T57" fmla="*/ 3 h 835"/>
                    <a:gd name="T58" fmla="*/ 29 w 499"/>
                    <a:gd name="T59" fmla="*/ 6 h 835"/>
                    <a:gd name="T60" fmla="*/ 31 w 499"/>
                    <a:gd name="T61" fmla="*/ 10 h 835"/>
                    <a:gd name="T62" fmla="*/ 30 w 499"/>
                    <a:gd name="T63" fmla="*/ 14 h 835"/>
                    <a:gd name="T64" fmla="*/ 28 w 499"/>
                    <a:gd name="T65" fmla="*/ 22 h 835"/>
                    <a:gd name="T66" fmla="*/ 25 w 499"/>
                    <a:gd name="T67" fmla="*/ 30 h 835"/>
                    <a:gd name="T68" fmla="*/ 23 w 499"/>
                    <a:gd name="T69" fmla="*/ 34 h 835"/>
                    <a:gd name="T70" fmla="*/ 19 w 499"/>
                    <a:gd name="T71" fmla="*/ 40 h 835"/>
                    <a:gd name="T72" fmla="*/ 12 w 499"/>
                    <a:gd name="T73" fmla="*/ 46 h 835"/>
                    <a:gd name="T74" fmla="*/ 7 w 499"/>
                    <a:gd name="T75" fmla="*/ 52 h 835"/>
                    <a:gd name="T76" fmla="*/ 0 w 499"/>
                    <a:gd name="T77" fmla="*/ 43 h 835"/>
                    <a:gd name="T78" fmla="*/ 7 w 499"/>
                    <a:gd name="T79" fmla="*/ 36 h 835"/>
                    <a:gd name="T80" fmla="*/ 14 w 499"/>
                    <a:gd name="T81" fmla="*/ 30 h 835"/>
                    <a:gd name="T82" fmla="*/ 18 w 499"/>
                    <a:gd name="T83" fmla="*/ 24 h 835"/>
                    <a:gd name="T84" fmla="*/ 19 w 499"/>
                    <a:gd name="T85" fmla="*/ 19 h 835"/>
                    <a:gd name="T86" fmla="*/ 20 w 499"/>
                    <a:gd name="T87" fmla="*/ 14 h 835"/>
                    <a:gd name="T88" fmla="*/ 20 w 499"/>
                    <a:gd name="T89" fmla="*/ 10 h 835"/>
                    <a:gd name="T90" fmla="*/ 19 w 499"/>
                    <a:gd name="T91" fmla="*/ 9 h 835"/>
                    <a:gd name="T92" fmla="*/ 16 w 499"/>
                    <a:gd name="T93" fmla="*/ 10 h 835"/>
                    <a:gd name="T94" fmla="*/ 14 w 499"/>
                    <a:gd name="T95" fmla="*/ 12 h 835"/>
                    <a:gd name="T96" fmla="*/ 11 w 499"/>
                    <a:gd name="T97" fmla="*/ 16 h 835"/>
                    <a:gd name="T98" fmla="*/ 10 w 499"/>
                    <a:gd name="T99" fmla="*/ 14 h 835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499"/>
                    <a:gd name="T151" fmla="*/ 0 h 835"/>
                    <a:gd name="T152" fmla="*/ 499 w 499"/>
                    <a:gd name="T153" fmla="*/ 835 h 835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499" h="835">
                      <a:moveTo>
                        <a:pt x="173" y="227"/>
                      </a:moveTo>
                      <a:lnTo>
                        <a:pt x="217" y="147"/>
                      </a:lnTo>
                      <a:lnTo>
                        <a:pt x="281" y="115"/>
                      </a:lnTo>
                      <a:lnTo>
                        <a:pt x="347" y="136"/>
                      </a:lnTo>
                      <a:lnTo>
                        <a:pt x="368" y="158"/>
                      </a:lnTo>
                      <a:lnTo>
                        <a:pt x="377" y="204"/>
                      </a:lnTo>
                      <a:lnTo>
                        <a:pt x="357" y="308"/>
                      </a:lnTo>
                      <a:lnTo>
                        <a:pt x="271" y="496"/>
                      </a:lnTo>
                      <a:lnTo>
                        <a:pt x="131" y="632"/>
                      </a:lnTo>
                      <a:lnTo>
                        <a:pt x="65" y="699"/>
                      </a:lnTo>
                      <a:lnTo>
                        <a:pt x="138" y="763"/>
                      </a:lnTo>
                      <a:lnTo>
                        <a:pt x="249" y="646"/>
                      </a:lnTo>
                      <a:lnTo>
                        <a:pt x="364" y="492"/>
                      </a:lnTo>
                      <a:lnTo>
                        <a:pt x="412" y="377"/>
                      </a:lnTo>
                      <a:lnTo>
                        <a:pt x="451" y="255"/>
                      </a:lnTo>
                      <a:lnTo>
                        <a:pt x="467" y="172"/>
                      </a:lnTo>
                      <a:lnTo>
                        <a:pt x="433" y="108"/>
                      </a:lnTo>
                      <a:lnTo>
                        <a:pt x="368" y="60"/>
                      </a:lnTo>
                      <a:lnTo>
                        <a:pt x="281" y="39"/>
                      </a:lnTo>
                      <a:lnTo>
                        <a:pt x="191" y="83"/>
                      </a:lnTo>
                      <a:lnTo>
                        <a:pt x="152" y="140"/>
                      </a:lnTo>
                      <a:lnTo>
                        <a:pt x="104" y="193"/>
                      </a:lnTo>
                      <a:lnTo>
                        <a:pt x="55" y="182"/>
                      </a:lnTo>
                      <a:lnTo>
                        <a:pt x="138" y="97"/>
                      </a:lnTo>
                      <a:lnTo>
                        <a:pt x="202" y="39"/>
                      </a:lnTo>
                      <a:lnTo>
                        <a:pt x="278" y="0"/>
                      </a:lnTo>
                      <a:lnTo>
                        <a:pt x="347" y="0"/>
                      </a:lnTo>
                      <a:lnTo>
                        <a:pt x="398" y="28"/>
                      </a:lnTo>
                      <a:lnTo>
                        <a:pt x="444" y="60"/>
                      </a:lnTo>
                      <a:lnTo>
                        <a:pt x="478" y="97"/>
                      </a:lnTo>
                      <a:lnTo>
                        <a:pt x="499" y="161"/>
                      </a:lnTo>
                      <a:lnTo>
                        <a:pt x="495" y="237"/>
                      </a:lnTo>
                      <a:lnTo>
                        <a:pt x="455" y="352"/>
                      </a:lnTo>
                      <a:lnTo>
                        <a:pt x="412" y="483"/>
                      </a:lnTo>
                      <a:lnTo>
                        <a:pt x="368" y="556"/>
                      </a:lnTo>
                      <a:lnTo>
                        <a:pt x="304" y="643"/>
                      </a:lnTo>
                      <a:lnTo>
                        <a:pt x="202" y="749"/>
                      </a:lnTo>
                      <a:lnTo>
                        <a:pt x="115" y="835"/>
                      </a:lnTo>
                      <a:lnTo>
                        <a:pt x="0" y="696"/>
                      </a:lnTo>
                      <a:lnTo>
                        <a:pt x="127" y="577"/>
                      </a:lnTo>
                      <a:lnTo>
                        <a:pt x="225" y="492"/>
                      </a:lnTo>
                      <a:lnTo>
                        <a:pt x="288" y="395"/>
                      </a:lnTo>
                      <a:lnTo>
                        <a:pt x="315" y="312"/>
                      </a:lnTo>
                      <a:lnTo>
                        <a:pt x="332" y="227"/>
                      </a:lnTo>
                      <a:lnTo>
                        <a:pt x="332" y="172"/>
                      </a:lnTo>
                      <a:lnTo>
                        <a:pt x="304" y="158"/>
                      </a:lnTo>
                      <a:lnTo>
                        <a:pt x="271" y="161"/>
                      </a:lnTo>
                      <a:lnTo>
                        <a:pt x="225" y="200"/>
                      </a:lnTo>
                      <a:lnTo>
                        <a:pt x="184" y="269"/>
                      </a:lnTo>
                      <a:lnTo>
                        <a:pt x="173" y="2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40" name="Freeform 1070"/>
                <p:cNvSpPr>
                  <a:spLocks/>
                </p:cNvSpPr>
                <p:nvPr/>
              </p:nvSpPr>
              <p:spPr bwMode="auto">
                <a:xfrm>
                  <a:off x="2428" y="2921"/>
                  <a:ext cx="74" cy="50"/>
                </a:xfrm>
                <a:custGeom>
                  <a:avLst/>
                  <a:gdLst>
                    <a:gd name="T0" fmla="*/ 4 w 147"/>
                    <a:gd name="T1" fmla="*/ 0 h 101"/>
                    <a:gd name="T2" fmla="*/ 10 w 147"/>
                    <a:gd name="T3" fmla="*/ 4 h 101"/>
                    <a:gd name="T4" fmla="*/ 9 w 147"/>
                    <a:gd name="T5" fmla="*/ 6 h 101"/>
                    <a:gd name="T6" fmla="*/ 0 w 147"/>
                    <a:gd name="T7" fmla="*/ 0 h 101"/>
                    <a:gd name="T8" fmla="*/ 4 w 147"/>
                    <a:gd name="T9" fmla="*/ 0 h 10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7"/>
                    <a:gd name="T16" fmla="*/ 0 h 101"/>
                    <a:gd name="T17" fmla="*/ 147 w 147"/>
                    <a:gd name="T18" fmla="*/ 101 h 10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7" h="101">
                      <a:moveTo>
                        <a:pt x="54" y="0"/>
                      </a:moveTo>
                      <a:lnTo>
                        <a:pt x="147" y="64"/>
                      </a:lnTo>
                      <a:lnTo>
                        <a:pt x="134" y="101"/>
                      </a:lnTo>
                      <a:lnTo>
                        <a:pt x="0" y="13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14" name="Group 1071"/>
            <p:cNvGrpSpPr>
              <a:grpSpLocks/>
            </p:cNvGrpSpPr>
            <p:nvPr/>
          </p:nvGrpSpPr>
          <p:grpSpPr bwMode="auto">
            <a:xfrm>
              <a:off x="2538" y="3191"/>
              <a:ext cx="545" cy="307"/>
              <a:chOff x="2538" y="3191"/>
              <a:chExt cx="545" cy="307"/>
            </a:xfrm>
          </p:grpSpPr>
          <p:sp>
            <p:nvSpPr>
              <p:cNvPr id="25633" name="Freeform 1072"/>
              <p:cNvSpPr>
                <a:spLocks/>
              </p:cNvSpPr>
              <p:nvPr/>
            </p:nvSpPr>
            <p:spPr bwMode="auto">
              <a:xfrm>
                <a:off x="2567" y="3201"/>
                <a:ext cx="500" cy="293"/>
              </a:xfrm>
              <a:custGeom>
                <a:avLst/>
                <a:gdLst>
                  <a:gd name="T0" fmla="*/ 0 w 1000"/>
                  <a:gd name="T1" fmla="*/ 11 h 586"/>
                  <a:gd name="T2" fmla="*/ 27 w 1000"/>
                  <a:gd name="T3" fmla="*/ 0 h 586"/>
                  <a:gd name="T4" fmla="*/ 39 w 1000"/>
                  <a:gd name="T5" fmla="*/ 7 h 586"/>
                  <a:gd name="T6" fmla="*/ 46 w 1000"/>
                  <a:gd name="T7" fmla="*/ 10 h 586"/>
                  <a:gd name="T8" fmla="*/ 62 w 1000"/>
                  <a:gd name="T9" fmla="*/ 14 h 586"/>
                  <a:gd name="T10" fmla="*/ 63 w 1000"/>
                  <a:gd name="T11" fmla="*/ 18 h 586"/>
                  <a:gd name="T12" fmla="*/ 41 w 1000"/>
                  <a:gd name="T13" fmla="*/ 33 h 586"/>
                  <a:gd name="T14" fmla="*/ 37 w 1000"/>
                  <a:gd name="T15" fmla="*/ 37 h 586"/>
                  <a:gd name="T16" fmla="*/ 31 w 1000"/>
                  <a:gd name="T17" fmla="*/ 31 h 586"/>
                  <a:gd name="T18" fmla="*/ 24 w 1000"/>
                  <a:gd name="T19" fmla="*/ 26 h 586"/>
                  <a:gd name="T20" fmla="*/ 5 w 1000"/>
                  <a:gd name="T21" fmla="*/ 15 h 586"/>
                  <a:gd name="T22" fmla="*/ 0 w 1000"/>
                  <a:gd name="T23" fmla="*/ 11 h 5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000"/>
                  <a:gd name="T37" fmla="*/ 0 h 586"/>
                  <a:gd name="T38" fmla="*/ 1000 w 1000"/>
                  <a:gd name="T39" fmla="*/ 586 h 5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000" h="586">
                    <a:moveTo>
                      <a:pt x="0" y="185"/>
                    </a:moveTo>
                    <a:lnTo>
                      <a:pt x="430" y="0"/>
                    </a:lnTo>
                    <a:lnTo>
                      <a:pt x="616" y="119"/>
                    </a:lnTo>
                    <a:lnTo>
                      <a:pt x="731" y="160"/>
                    </a:lnTo>
                    <a:lnTo>
                      <a:pt x="983" y="236"/>
                    </a:lnTo>
                    <a:lnTo>
                      <a:pt x="1000" y="301"/>
                    </a:lnTo>
                    <a:lnTo>
                      <a:pt x="650" y="517"/>
                    </a:lnTo>
                    <a:lnTo>
                      <a:pt x="592" y="586"/>
                    </a:lnTo>
                    <a:lnTo>
                      <a:pt x="487" y="510"/>
                    </a:lnTo>
                    <a:lnTo>
                      <a:pt x="381" y="423"/>
                    </a:lnTo>
                    <a:lnTo>
                      <a:pt x="80" y="246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5" name="Group 1073"/>
              <p:cNvGrpSpPr>
                <a:grpSpLocks/>
              </p:cNvGrpSpPr>
              <p:nvPr/>
            </p:nvGrpSpPr>
            <p:grpSpPr bwMode="auto">
              <a:xfrm>
                <a:off x="2538" y="3191"/>
                <a:ext cx="545" cy="307"/>
                <a:chOff x="2538" y="3191"/>
                <a:chExt cx="545" cy="307"/>
              </a:xfrm>
            </p:grpSpPr>
            <p:sp>
              <p:nvSpPr>
                <p:cNvPr id="25635" name="Freeform 1074"/>
                <p:cNvSpPr>
                  <a:spLocks/>
                </p:cNvSpPr>
                <p:nvPr/>
              </p:nvSpPr>
              <p:spPr bwMode="auto">
                <a:xfrm>
                  <a:off x="2538" y="3191"/>
                  <a:ext cx="545" cy="307"/>
                </a:xfrm>
                <a:custGeom>
                  <a:avLst/>
                  <a:gdLst>
                    <a:gd name="T0" fmla="*/ 66 w 1090"/>
                    <a:gd name="T1" fmla="*/ 14 h 614"/>
                    <a:gd name="T2" fmla="*/ 54 w 1090"/>
                    <a:gd name="T3" fmla="*/ 11 h 614"/>
                    <a:gd name="T4" fmla="*/ 44 w 1090"/>
                    <a:gd name="T5" fmla="*/ 9 h 614"/>
                    <a:gd name="T6" fmla="*/ 37 w 1090"/>
                    <a:gd name="T7" fmla="*/ 5 h 614"/>
                    <a:gd name="T8" fmla="*/ 31 w 1090"/>
                    <a:gd name="T9" fmla="*/ 0 h 614"/>
                    <a:gd name="T10" fmla="*/ 28 w 1090"/>
                    <a:gd name="T11" fmla="*/ 1 h 614"/>
                    <a:gd name="T12" fmla="*/ 31 w 1090"/>
                    <a:gd name="T13" fmla="*/ 5 h 614"/>
                    <a:gd name="T14" fmla="*/ 35 w 1090"/>
                    <a:gd name="T15" fmla="*/ 6 h 614"/>
                    <a:gd name="T16" fmla="*/ 44 w 1090"/>
                    <a:gd name="T17" fmla="*/ 10 h 614"/>
                    <a:gd name="T18" fmla="*/ 52 w 1090"/>
                    <a:gd name="T19" fmla="*/ 13 h 614"/>
                    <a:gd name="T20" fmla="*/ 60 w 1090"/>
                    <a:gd name="T21" fmla="*/ 17 h 614"/>
                    <a:gd name="T22" fmla="*/ 65 w 1090"/>
                    <a:gd name="T23" fmla="*/ 18 h 614"/>
                    <a:gd name="T24" fmla="*/ 65 w 1090"/>
                    <a:gd name="T25" fmla="*/ 19 h 614"/>
                    <a:gd name="T26" fmla="*/ 65 w 1090"/>
                    <a:gd name="T27" fmla="*/ 19 h 614"/>
                    <a:gd name="T28" fmla="*/ 61 w 1090"/>
                    <a:gd name="T29" fmla="*/ 21 h 614"/>
                    <a:gd name="T30" fmla="*/ 54 w 1090"/>
                    <a:gd name="T31" fmla="*/ 25 h 614"/>
                    <a:gd name="T32" fmla="*/ 48 w 1090"/>
                    <a:gd name="T33" fmla="*/ 29 h 614"/>
                    <a:gd name="T34" fmla="*/ 43 w 1090"/>
                    <a:gd name="T35" fmla="*/ 33 h 614"/>
                    <a:gd name="T36" fmla="*/ 40 w 1090"/>
                    <a:gd name="T37" fmla="*/ 36 h 614"/>
                    <a:gd name="T38" fmla="*/ 31 w 1090"/>
                    <a:gd name="T39" fmla="*/ 28 h 614"/>
                    <a:gd name="T40" fmla="*/ 21 w 1090"/>
                    <a:gd name="T41" fmla="*/ 23 h 614"/>
                    <a:gd name="T42" fmla="*/ 12 w 1090"/>
                    <a:gd name="T43" fmla="*/ 18 h 614"/>
                    <a:gd name="T44" fmla="*/ 7 w 1090"/>
                    <a:gd name="T45" fmla="*/ 14 h 614"/>
                    <a:gd name="T46" fmla="*/ 4 w 1090"/>
                    <a:gd name="T47" fmla="*/ 12 h 614"/>
                    <a:gd name="T48" fmla="*/ 1 w 1090"/>
                    <a:gd name="T49" fmla="*/ 12 h 614"/>
                    <a:gd name="T50" fmla="*/ 0 w 1090"/>
                    <a:gd name="T51" fmla="*/ 13 h 614"/>
                    <a:gd name="T52" fmla="*/ 2 w 1090"/>
                    <a:gd name="T53" fmla="*/ 14 h 614"/>
                    <a:gd name="T54" fmla="*/ 6 w 1090"/>
                    <a:gd name="T55" fmla="*/ 17 h 614"/>
                    <a:gd name="T56" fmla="*/ 17 w 1090"/>
                    <a:gd name="T57" fmla="*/ 23 h 614"/>
                    <a:gd name="T58" fmla="*/ 25 w 1090"/>
                    <a:gd name="T59" fmla="*/ 28 h 614"/>
                    <a:gd name="T60" fmla="*/ 33 w 1090"/>
                    <a:gd name="T61" fmla="*/ 33 h 614"/>
                    <a:gd name="T62" fmla="*/ 38 w 1090"/>
                    <a:gd name="T63" fmla="*/ 38 h 614"/>
                    <a:gd name="T64" fmla="*/ 41 w 1090"/>
                    <a:gd name="T65" fmla="*/ 38 h 614"/>
                    <a:gd name="T66" fmla="*/ 44 w 1090"/>
                    <a:gd name="T67" fmla="*/ 37 h 614"/>
                    <a:gd name="T68" fmla="*/ 48 w 1090"/>
                    <a:gd name="T69" fmla="*/ 33 h 614"/>
                    <a:gd name="T70" fmla="*/ 55 w 1090"/>
                    <a:gd name="T71" fmla="*/ 28 h 614"/>
                    <a:gd name="T72" fmla="*/ 63 w 1090"/>
                    <a:gd name="T73" fmla="*/ 24 h 614"/>
                    <a:gd name="T74" fmla="*/ 68 w 1090"/>
                    <a:gd name="T75" fmla="*/ 21 h 614"/>
                    <a:gd name="T76" fmla="*/ 68 w 1090"/>
                    <a:gd name="T77" fmla="*/ 19 h 614"/>
                    <a:gd name="T78" fmla="*/ 67 w 1090"/>
                    <a:gd name="T79" fmla="*/ 17 h 614"/>
                    <a:gd name="T80" fmla="*/ 66 w 1090"/>
                    <a:gd name="T81" fmla="*/ 14 h 6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090"/>
                    <a:gd name="T124" fmla="*/ 0 h 614"/>
                    <a:gd name="T125" fmla="*/ 1090 w 1090"/>
                    <a:gd name="T126" fmla="*/ 614 h 614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090" h="614">
                      <a:moveTo>
                        <a:pt x="1041" y="229"/>
                      </a:moveTo>
                      <a:lnTo>
                        <a:pt x="865" y="184"/>
                      </a:lnTo>
                      <a:lnTo>
                        <a:pt x="719" y="138"/>
                      </a:lnTo>
                      <a:lnTo>
                        <a:pt x="596" y="66"/>
                      </a:lnTo>
                      <a:lnTo>
                        <a:pt x="511" y="0"/>
                      </a:lnTo>
                      <a:lnTo>
                        <a:pt x="462" y="29"/>
                      </a:lnTo>
                      <a:lnTo>
                        <a:pt x="501" y="83"/>
                      </a:lnTo>
                      <a:lnTo>
                        <a:pt x="575" y="105"/>
                      </a:lnTo>
                      <a:lnTo>
                        <a:pt x="715" y="170"/>
                      </a:lnTo>
                      <a:lnTo>
                        <a:pt x="837" y="216"/>
                      </a:lnTo>
                      <a:lnTo>
                        <a:pt x="975" y="260"/>
                      </a:lnTo>
                      <a:lnTo>
                        <a:pt x="1030" y="278"/>
                      </a:lnTo>
                      <a:lnTo>
                        <a:pt x="1030" y="292"/>
                      </a:lnTo>
                      <a:lnTo>
                        <a:pt x="1030" y="315"/>
                      </a:lnTo>
                      <a:lnTo>
                        <a:pt x="982" y="347"/>
                      </a:lnTo>
                      <a:lnTo>
                        <a:pt x="869" y="413"/>
                      </a:lnTo>
                      <a:lnTo>
                        <a:pt x="782" y="466"/>
                      </a:lnTo>
                      <a:lnTo>
                        <a:pt x="697" y="521"/>
                      </a:lnTo>
                      <a:lnTo>
                        <a:pt x="655" y="575"/>
                      </a:lnTo>
                      <a:lnTo>
                        <a:pt x="511" y="462"/>
                      </a:lnTo>
                      <a:lnTo>
                        <a:pt x="343" y="368"/>
                      </a:lnTo>
                      <a:lnTo>
                        <a:pt x="204" y="278"/>
                      </a:lnTo>
                      <a:lnTo>
                        <a:pt x="126" y="225"/>
                      </a:lnTo>
                      <a:lnTo>
                        <a:pt x="71" y="202"/>
                      </a:lnTo>
                      <a:lnTo>
                        <a:pt x="28" y="195"/>
                      </a:lnTo>
                      <a:lnTo>
                        <a:pt x="0" y="213"/>
                      </a:lnTo>
                      <a:lnTo>
                        <a:pt x="32" y="236"/>
                      </a:lnTo>
                      <a:lnTo>
                        <a:pt x="104" y="271"/>
                      </a:lnTo>
                      <a:lnTo>
                        <a:pt x="280" y="379"/>
                      </a:lnTo>
                      <a:lnTo>
                        <a:pt x="414" y="455"/>
                      </a:lnTo>
                      <a:lnTo>
                        <a:pt x="522" y="521"/>
                      </a:lnTo>
                      <a:lnTo>
                        <a:pt x="618" y="607"/>
                      </a:lnTo>
                      <a:lnTo>
                        <a:pt x="665" y="614"/>
                      </a:lnTo>
                      <a:lnTo>
                        <a:pt x="708" y="582"/>
                      </a:lnTo>
                      <a:lnTo>
                        <a:pt x="779" y="517"/>
                      </a:lnTo>
                      <a:lnTo>
                        <a:pt x="890" y="462"/>
                      </a:lnTo>
                      <a:lnTo>
                        <a:pt x="1009" y="390"/>
                      </a:lnTo>
                      <a:lnTo>
                        <a:pt x="1090" y="336"/>
                      </a:lnTo>
                      <a:lnTo>
                        <a:pt x="1083" y="303"/>
                      </a:lnTo>
                      <a:lnTo>
                        <a:pt x="1072" y="257"/>
                      </a:lnTo>
                      <a:lnTo>
                        <a:pt x="1041" y="2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5636" name="Freeform 1075"/>
                <p:cNvSpPr>
                  <a:spLocks/>
                </p:cNvSpPr>
                <p:nvPr/>
              </p:nvSpPr>
              <p:spPr bwMode="auto">
                <a:xfrm>
                  <a:off x="2544" y="3194"/>
                  <a:ext cx="249" cy="119"/>
                </a:xfrm>
                <a:custGeom>
                  <a:avLst/>
                  <a:gdLst>
                    <a:gd name="T0" fmla="*/ 0 w 498"/>
                    <a:gd name="T1" fmla="*/ 13 h 237"/>
                    <a:gd name="T2" fmla="*/ 7 w 498"/>
                    <a:gd name="T3" fmla="*/ 11 h 237"/>
                    <a:gd name="T4" fmla="*/ 17 w 498"/>
                    <a:gd name="T5" fmla="*/ 7 h 237"/>
                    <a:gd name="T6" fmla="*/ 25 w 498"/>
                    <a:gd name="T7" fmla="*/ 2 h 237"/>
                    <a:gd name="T8" fmla="*/ 30 w 498"/>
                    <a:gd name="T9" fmla="*/ 0 h 237"/>
                    <a:gd name="T10" fmla="*/ 31 w 498"/>
                    <a:gd name="T11" fmla="*/ 1 h 237"/>
                    <a:gd name="T12" fmla="*/ 31 w 498"/>
                    <a:gd name="T13" fmla="*/ 2 h 237"/>
                    <a:gd name="T14" fmla="*/ 27 w 498"/>
                    <a:gd name="T15" fmla="*/ 4 h 237"/>
                    <a:gd name="T16" fmla="*/ 21 w 498"/>
                    <a:gd name="T17" fmla="*/ 8 h 237"/>
                    <a:gd name="T18" fmla="*/ 11 w 498"/>
                    <a:gd name="T19" fmla="*/ 12 h 237"/>
                    <a:gd name="T20" fmla="*/ 4 w 498"/>
                    <a:gd name="T21" fmla="*/ 15 h 237"/>
                    <a:gd name="T22" fmla="*/ 0 w 498"/>
                    <a:gd name="T23" fmla="*/ 13 h 23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498"/>
                    <a:gd name="T37" fmla="*/ 0 h 237"/>
                    <a:gd name="T38" fmla="*/ 498 w 498"/>
                    <a:gd name="T39" fmla="*/ 237 h 23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498" h="237">
                      <a:moveTo>
                        <a:pt x="0" y="207"/>
                      </a:moveTo>
                      <a:lnTo>
                        <a:pt x="108" y="170"/>
                      </a:lnTo>
                      <a:lnTo>
                        <a:pt x="261" y="106"/>
                      </a:lnTo>
                      <a:lnTo>
                        <a:pt x="397" y="27"/>
                      </a:lnTo>
                      <a:lnTo>
                        <a:pt x="473" y="0"/>
                      </a:lnTo>
                      <a:lnTo>
                        <a:pt x="494" y="4"/>
                      </a:lnTo>
                      <a:lnTo>
                        <a:pt x="498" y="27"/>
                      </a:lnTo>
                      <a:lnTo>
                        <a:pt x="422" y="60"/>
                      </a:lnTo>
                      <a:lnTo>
                        <a:pt x="321" y="117"/>
                      </a:lnTo>
                      <a:lnTo>
                        <a:pt x="163" y="184"/>
                      </a:lnTo>
                      <a:lnTo>
                        <a:pt x="62" y="237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grpSp>
          <p:nvGrpSpPr>
            <p:cNvPr id="16" name="Group 1076"/>
            <p:cNvGrpSpPr>
              <a:grpSpLocks/>
            </p:cNvGrpSpPr>
            <p:nvPr/>
          </p:nvGrpSpPr>
          <p:grpSpPr bwMode="auto">
            <a:xfrm>
              <a:off x="2648" y="2831"/>
              <a:ext cx="455" cy="349"/>
              <a:chOff x="2648" y="2831"/>
              <a:chExt cx="455" cy="349"/>
            </a:xfrm>
          </p:grpSpPr>
          <p:sp>
            <p:nvSpPr>
              <p:cNvPr id="25631" name="Freeform 1077"/>
              <p:cNvSpPr>
                <a:spLocks/>
              </p:cNvSpPr>
              <p:nvPr/>
            </p:nvSpPr>
            <p:spPr bwMode="auto">
              <a:xfrm>
                <a:off x="2654" y="2848"/>
                <a:ext cx="436" cy="329"/>
              </a:xfrm>
              <a:custGeom>
                <a:avLst/>
                <a:gdLst>
                  <a:gd name="T0" fmla="*/ 0 w 872"/>
                  <a:gd name="T1" fmla="*/ 35 h 659"/>
                  <a:gd name="T2" fmla="*/ 7 w 872"/>
                  <a:gd name="T3" fmla="*/ 28 h 659"/>
                  <a:gd name="T4" fmla="*/ 12 w 872"/>
                  <a:gd name="T5" fmla="*/ 20 h 659"/>
                  <a:gd name="T6" fmla="*/ 17 w 872"/>
                  <a:gd name="T7" fmla="*/ 10 h 659"/>
                  <a:gd name="T8" fmla="*/ 19 w 872"/>
                  <a:gd name="T9" fmla="*/ 1 h 659"/>
                  <a:gd name="T10" fmla="*/ 54 w 872"/>
                  <a:gd name="T11" fmla="*/ 0 h 659"/>
                  <a:gd name="T12" fmla="*/ 55 w 872"/>
                  <a:gd name="T13" fmla="*/ 2 h 659"/>
                  <a:gd name="T14" fmla="*/ 50 w 872"/>
                  <a:gd name="T15" fmla="*/ 15 h 659"/>
                  <a:gd name="T16" fmla="*/ 47 w 872"/>
                  <a:gd name="T17" fmla="*/ 21 h 659"/>
                  <a:gd name="T18" fmla="*/ 41 w 872"/>
                  <a:gd name="T19" fmla="*/ 28 h 659"/>
                  <a:gd name="T20" fmla="*/ 34 w 872"/>
                  <a:gd name="T21" fmla="*/ 36 h 659"/>
                  <a:gd name="T22" fmla="*/ 30 w 872"/>
                  <a:gd name="T23" fmla="*/ 40 h 659"/>
                  <a:gd name="T24" fmla="*/ 14 w 872"/>
                  <a:gd name="T25" fmla="*/ 41 h 659"/>
                  <a:gd name="T26" fmla="*/ 7 w 872"/>
                  <a:gd name="T27" fmla="*/ 40 h 659"/>
                  <a:gd name="T28" fmla="*/ 1 w 872"/>
                  <a:gd name="T29" fmla="*/ 38 h 659"/>
                  <a:gd name="T30" fmla="*/ 0 w 872"/>
                  <a:gd name="T31" fmla="*/ 35 h 65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72"/>
                  <a:gd name="T49" fmla="*/ 0 h 659"/>
                  <a:gd name="T50" fmla="*/ 872 w 872"/>
                  <a:gd name="T51" fmla="*/ 659 h 65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72" h="659">
                    <a:moveTo>
                      <a:pt x="0" y="568"/>
                    </a:moveTo>
                    <a:lnTo>
                      <a:pt x="118" y="450"/>
                    </a:lnTo>
                    <a:lnTo>
                      <a:pt x="191" y="321"/>
                    </a:lnTo>
                    <a:lnTo>
                      <a:pt x="265" y="174"/>
                    </a:lnTo>
                    <a:lnTo>
                      <a:pt x="297" y="22"/>
                    </a:lnTo>
                    <a:lnTo>
                      <a:pt x="862" y="0"/>
                    </a:lnTo>
                    <a:lnTo>
                      <a:pt x="872" y="43"/>
                    </a:lnTo>
                    <a:lnTo>
                      <a:pt x="796" y="255"/>
                    </a:lnTo>
                    <a:lnTo>
                      <a:pt x="750" y="342"/>
                    </a:lnTo>
                    <a:lnTo>
                      <a:pt x="646" y="460"/>
                    </a:lnTo>
                    <a:lnTo>
                      <a:pt x="538" y="590"/>
                    </a:lnTo>
                    <a:lnTo>
                      <a:pt x="485" y="648"/>
                    </a:lnTo>
                    <a:lnTo>
                      <a:pt x="216" y="659"/>
                    </a:lnTo>
                    <a:lnTo>
                      <a:pt x="97" y="648"/>
                    </a:lnTo>
                    <a:lnTo>
                      <a:pt x="10" y="613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32" name="Freeform 1078"/>
              <p:cNvSpPr>
                <a:spLocks/>
              </p:cNvSpPr>
              <p:nvPr/>
            </p:nvSpPr>
            <p:spPr bwMode="auto">
              <a:xfrm>
                <a:off x="2648" y="2831"/>
                <a:ext cx="455" cy="349"/>
              </a:xfrm>
              <a:custGeom>
                <a:avLst/>
                <a:gdLst>
                  <a:gd name="T0" fmla="*/ 4 w 910"/>
                  <a:gd name="T1" fmla="*/ 38 h 697"/>
                  <a:gd name="T2" fmla="*/ 11 w 910"/>
                  <a:gd name="T3" fmla="*/ 29 h 697"/>
                  <a:gd name="T4" fmla="*/ 17 w 910"/>
                  <a:gd name="T5" fmla="*/ 18 h 697"/>
                  <a:gd name="T6" fmla="*/ 19 w 910"/>
                  <a:gd name="T7" fmla="*/ 11 h 697"/>
                  <a:gd name="T8" fmla="*/ 21 w 910"/>
                  <a:gd name="T9" fmla="*/ 6 h 697"/>
                  <a:gd name="T10" fmla="*/ 28 w 910"/>
                  <a:gd name="T11" fmla="*/ 4 h 697"/>
                  <a:gd name="T12" fmla="*/ 45 w 910"/>
                  <a:gd name="T13" fmla="*/ 5 h 697"/>
                  <a:gd name="T14" fmla="*/ 54 w 910"/>
                  <a:gd name="T15" fmla="*/ 5 h 697"/>
                  <a:gd name="T16" fmla="*/ 51 w 910"/>
                  <a:gd name="T17" fmla="*/ 12 h 697"/>
                  <a:gd name="T18" fmla="*/ 47 w 910"/>
                  <a:gd name="T19" fmla="*/ 22 h 697"/>
                  <a:gd name="T20" fmla="*/ 41 w 910"/>
                  <a:gd name="T21" fmla="*/ 31 h 697"/>
                  <a:gd name="T22" fmla="*/ 34 w 910"/>
                  <a:gd name="T23" fmla="*/ 38 h 697"/>
                  <a:gd name="T24" fmla="*/ 30 w 910"/>
                  <a:gd name="T25" fmla="*/ 41 h 697"/>
                  <a:gd name="T26" fmla="*/ 23 w 910"/>
                  <a:gd name="T27" fmla="*/ 42 h 697"/>
                  <a:gd name="T28" fmla="*/ 6 w 910"/>
                  <a:gd name="T29" fmla="*/ 41 h 697"/>
                  <a:gd name="T30" fmla="*/ 9 w 910"/>
                  <a:gd name="T31" fmla="*/ 44 h 697"/>
                  <a:gd name="T32" fmla="*/ 22 w 910"/>
                  <a:gd name="T33" fmla="*/ 44 h 697"/>
                  <a:gd name="T34" fmla="*/ 33 w 910"/>
                  <a:gd name="T35" fmla="*/ 43 h 697"/>
                  <a:gd name="T36" fmla="*/ 39 w 910"/>
                  <a:gd name="T37" fmla="*/ 37 h 697"/>
                  <a:gd name="T38" fmla="*/ 46 w 910"/>
                  <a:gd name="T39" fmla="*/ 27 h 697"/>
                  <a:gd name="T40" fmla="*/ 52 w 910"/>
                  <a:gd name="T41" fmla="*/ 19 h 697"/>
                  <a:gd name="T42" fmla="*/ 55 w 910"/>
                  <a:gd name="T43" fmla="*/ 12 h 697"/>
                  <a:gd name="T44" fmla="*/ 57 w 910"/>
                  <a:gd name="T45" fmla="*/ 6 h 697"/>
                  <a:gd name="T46" fmla="*/ 57 w 910"/>
                  <a:gd name="T47" fmla="*/ 4 h 697"/>
                  <a:gd name="T48" fmla="*/ 56 w 910"/>
                  <a:gd name="T49" fmla="*/ 0 h 697"/>
                  <a:gd name="T50" fmla="*/ 51 w 910"/>
                  <a:gd name="T51" fmla="*/ 1 h 697"/>
                  <a:gd name="T52" fmla="*/ 36 w 910"/>
                  <a:gd name="T53" fmla="*/ 2 h 697"/>
                  <a:gd name="T54" fmla="*/ 23 w 910"/>
                  <a:gd name="T55" fmla="*/ 2 h 697"/>
                  <a:gd name="T56" fmla="*/ 19 w 910"/>
                  <a:gd name="T57" fmla="*/ 2 h 697"/>
                  <a:gd name="T58" fmla="*/ 17 w 910"/>
                  <a:gd name="T59" fmla="*/ 6 h 697"/>
                  <a:gd name="T60" fmla="*/ 15 w 910"/>
                  <a:gd name="T61" fmla="*/ 15 h 697"/>
                  <a:gd name="T62" fmla="*/ 12 w 910"/>
                  <a:gd name="T63" fmla="*/ 22 h 697"/>
                  <a:gd name="T64" fmla="*/ 7 w 910"/>
                  <a:gd name="T65" fmla="*/ 30 h 697"/>
                  <a:gd name="T66" fmla="*/ 3 w 910"/>
                  <a:gd name="T67" fmla="*/ 35 h 697"/>
                  <a:gd name="T68" fmla="*/ 0 w 910"/>
                  <a:gd name="T69" fmla="*/ 38 h 697"/>
                  <a:gd name="T70" fmla="*/ 1 w 910"/>
                  <a:gd name="T71" fmla="*/ 40 h 697"/>
                  <a:gd name="T72" fmla="*/ 4 w 910"/>
                  <a:gd name="T73" fmla="*/ 41 h 697"/>
                  <a:gd name="T74" fmla="*/ 4 w 910"/>
                  <a:gd name="T75" fmla="*/ 38 h 69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10"/>
                  <a:gd name="T115" fmla="*/ 0 h 697"/>
                  <a:gd name="T116" fmla="*/ 910 w 910"/>
                  <a:gd name="T117" fmla="*/ 697 h 697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10" h="697">
                    <a:moveTo>
                      <a:pt x="57" y="600"/>
                    </a:moveTo>
                    <a:lnTo>
                      <a:pt x="176" y="453"/>
                    </a:lnTo>
                    <a:lnTo>
                      <a:pt x="261" y="279"/>
                    </a:lnTo>
                    <a:lnTo>
                      <a:pt x="303" y="161"/>
                    </a:lnTo>
                    <a:lnTo>
                      <a:pt x="331" y="83"/>
                    </a:lnTo>
                    <a:lnTo>
                      <a:pt x="443" y="62"/>
                    </a:lnTo>
                    <a:lnTo>
                      <a:pt x="710" y="72"/>
                    </a:lnTo>
                    <a:lnTo>
                      <a:pt x="850" y="76"/>
                    </a:lnTo>
                    <a:lnTo>
                      <a:pt x="815" y="191"/>
                    </a:lnTo>
                    <a:lnTo>
                      <a:pt x="749" y="341"/>
                    </a:lnTo>
                    <a:lnTo>
                      <a:pt x="643" y="481"/>
                    </a:lnTo>
                    <a:lnTo>
                      <a:pt x="538" y="600"/>
                    </a:lnTo>
                    <a:lnTo>
                      <a:pt x="492" y="655"/>
                    </a:lnTo>
                    <a:lnTo>
                      <a:pt x="358" y="669"/>
                    </a:lnTo>
                    <a:lnTo>
                      <a:pt x="85" y="655"/>
                    </a:lnTo>
                    <a:lnTo>
                      <a:pt x="133" y="690"/>
                    </a:lnTo>
                    <a:lnTo>
                      <a:pt x="344" y="697"/>
                    </a:lnTo>
                    <a:lnTo>
                      <a:pt x="514" y="686"/>
                    </a:lnTo>
                    <a:lnTo>
                      <a:pt x="615" y="582"/>
                    </a:lnTo>
                    <a:lnTo>
                      <a:pt x="728" y="428"/>
                    </a:lnTo>
                    <a:lnTo>
                      <a:pt x="818" y="299"/>
                    </a:lnTo>
                    <a:lnTo>
                      <a:pt x="868" y="180"/>
                    </a:lnTo>
                    <a:lnTo>
                      <a:pt x="899" y="94"/>
                    </a:lnTo>
                    <a:lnTo>
                      <a:pt x="910" y="49"/>
                    </a:lnTo>
                    <a:lnTo>
                      <a:pt x="882" y="0"/>
                    </a:lnTo>
                    <a:lnTo>
                      <a:pt x="804" y="10"/>
                    </a:lnTo>
                    <a:lnTo>
                      <a:pt x="572" y="28"/>
                    </a:lnTo>
                    <a:lnTo>
                      <a:pt x="354" y="28"/>
                    </a:lnTo>
                    <a:lnTo>
                      <a:pt x="300" y="28"/>
                    </a:lnTo>
                    <a:lnTo>
                      <a:pt x="268" y="94"/>
                    </a:lnTo>
                    <a:lnTo>
                      <a:pt x="246" y="233"/>
                    </a:lnTo>
                    <a:lnTo>
                      <a:pt x="186" y="345"/>
                    </a:lnTo>
                    <a:lnTo>
                      <a:pt x="107" y="470"/>
                    </a:lnTo>
                    <a:lnTo>
                      <a:pt x="43" y="547"/>
                    </a:lnTo>
                    <a:lnTo>
                      <a:pt x="0" y="593"/>
                    </a:lnTo>
                    <a:lnTo>
                      <a:pt x="11" y="635"/>
                    </a:lnTo>
                    <a:lnTo>
                      <a:pt x="57" y="644"/>
                    </a:lnTo>
                    <a:lnTo>
                      <a:pt x="57" y="6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7" name="Group 1079"/>
            <p:cNvGrpSpPr>
              <a:grpSpLocks/>
            </p:cNvGrpSpPr>
            <p:nvPr/>
          </p:nvGrpSpPr>
          <p:grpSpPr bwMode="auto">
            <a:xfrm>
              <a:off x="2555" y="1655"/>
              <a:ext cx="220" cy="223"/>
              <a:chOff x="2555" y="1655"/>
              <a:chExt cx="220" cy="223"/>
            </a:xfrm>
          </p:grpSpPr>
          <p:sp>
            <p:nvSpPr>
              <p:cNvPr id="25629" name="Oval 1080"/>
              <p:cNvSpPr>
                <a:spLocks noChangeArrowheads="1"/>
              </p:cNvSpPr>
              <p:nvPr/>
            </p:nvSpPr>
            <p:spPr bwMode="auto">
              <a:xfrm>
                <a:off x="2720" y="1824"/>
                <a:ext cx="55" cy="5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30" name="Freeform 1081"/>
              <p:cNvSpPr>
                <a:spLocks/>
              </p:cNvSpPr>
              <p:nvPr/>
            </p:nvSpPr>
            <p:spPr bwMode="auto">
              <a:xfrm>
                <a:off x="2555" y="1655"/>
                <a:ext cx="165" cy="177"/>
              </a:xfrm>
              <a:custGeom>
                <a:avLst/>
                <a:gdLst>
                  <a:gd name="T0" fmla="*/ 16 w 331"/>
                  <a:gd name="T1" fmla="*/ 15 h 352"/>
                  <a:gd name="T2" fmla="*/ 16 w 331"/>
                  <a:gd name="T3" fmla="*/ 16 h 352"/>
                  <a:gd name="T4" fmla="*/ 20 w 331"/>
                  <a:gd name="T5" fmla="*/ 19 h 352"/>
                  <a:gd name="T6" fmla="*/ 18 w 331"/>
                  <a:gd name="T7" fmla="*/ 23 h 352"/>
                  <a:gd name="T8" fmla="*/ 14 w 331"/>
                  <a:gd name="T9" fmla="*/ 20 h 352"/>
                  <a:gd name="T10" fmla="*/ 12 w 331"/>
                  <a:gd name="T11" fmla="*/ 17 h 352"/>
                  <a:gd name="T12" fmla="*/ 12 w 331"/>
                  <a:gd name="T13" fmla="*/ 14 h 352"/>
                  <a:gd name="T14" fmla="*/ 11 w 331"/>
                  <a:gd name="T15" fmla="*/ 11 h 352"/>
                  <a:gd name="T16" fmla="*/ 11 w 331"/>
                  <a:gd name="T17" fmla="*/ 8 h 352"/>
                  <a:gd name="T18" fmla="*/ 10 w 331"/>
                  <a:gd name="T19" fmla="*/ 6 h 352"/>
                  <a:gd name="T20" fmla="*/ 8 w 331"/>
                  <a:gd name="T21" fmla="*/ 6 h 352"/>
                  <a:gd name="T22" fmla="*/ 6 w 331"/>
                  <a:gd name="T23" fmla="*/ 6 h 352"/>
                  <a:gd name="T24" fmla="*/ 4 w 331"/>
                  <a:gd name="T25" fmla="*/ 9 h 352"/>
                  <a:gd name="T26" fmla="*/ 4 w 331"/>
                  <a:gd name="T27" fmla="*/ 11 h 352"/>
                  <a:gd name="T28" fmla="*/ 5 w 331"/>
                  <a:gd name="T29" fmla="*/ 13 h 352"/>
                  <a:gd name="T30" fmla="*/ 3 w 331"/>
                  <a:gd name="T31" fmla="*/ 16 h 352"/>
                  <a:gd name="T32" fmla="*/ 1 w 331"/>
                  <a:gd name="T33" fmla="*/ 14 h 352"/>
                  <a:gd name="T34" fmla="*/ 0 w 331"/>
                  <a:gd name="T35" fmla="*/ 11 h 352"/>
                  <a:gd name="T36" fmla="*/ 0 w 331"/>
                  <a:gd name="T37" fmla="*/ 7 h 352"/>
                  <a:gd name="T38" fmla="*/ 1 w 331"/>
                  <a:gd name="T39" fmla="*/ 4 h 352"/>
                  <a:gd name="T40" fmla="*/ 4 w 331"/>
                  <a:gd name="T41" fmla="*/ 1 h 352"/>
                  <a:gd name="T42" fmla="*/ 8 w 331"/>
                  <a:gd name="T43" fmla="*/ 0 h 352"/>
                  <a:gd name="T44" fmla="*/ 10 w 331"/>
                  <a:gd name="T45" fmla="*/ 1 h 352"/>
                  <a:gd name="T46" fmla="*/ 12 w 331"/>
                  <a:gd name="T47" fmla="*/ 2 h 352"/>
                  <a:gd name="T48" fmla="*/ 15 w 331"/>
                  <a:gd name="T49" fmla="*/ 4 h 352"/>
                  <a:gd name="T50" fmla="*/ 15 w 331"/>
                  <a:gd name="T51" fmla="*/ 7 h 352"/>
                  <a:gd name="T52" fmla="*/ 15 w 331"/>
                  <a:gd name="T53" fmla="*/ 10 h 352"/>
                  <a:gd name="T54" fmla="*/ 15 w 331"/>
                  <a:gd name="T55" fmla="*/ 12 h 352"/>
                  <a:gd name="T56" fmla="*/ 16 w 331"/>
                  <a:gd name="T57" fmla="*/ 15 h 35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31"/>
                  <a:gd name="T88" fmla="*/ 0 h 352"/>
                  <a:gd name="T89" fmla="*/ 331 w 331"/>
                  <a:gd name="T90" fmla="*/ 352 h 35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31" h="352">
                    <a:moveTo>
                      <a:pt x="265" y="228"/>
                    </a:moveTo>
                    <a:lnTo>
                      <a:pt x="265" y="249"/>
                    </a:lnTo>
                    <a:lnTo>
                      <a:pt x="331" y="297"/>
                    </a:lnTo>
                    <a:lnTo>
                      <a:pt x="290" y="352"/>
                    </a:lnTo>
                    <a:lnTo>
                      <a:pt x="224" y="308"/>
                    </a:lnTo>
                    <a:lnTo>
                      <a:pt x="201" y="264"/>
                    </a:lnTo>
                    <a:lnTo>
                      <a:pt x="198" y="216"/>
                    </a:lnTo>
                    <a:lnTo>
                      <a:pt x="191" y="164"/>
                    </a:lnTo>
                    <a:lnTo>
                      <a:pt x="187" y="117"/>
                    </a:lnTo>
                    <a:lnTo>
                      <a:pt x="166" y="95"/>
                    </a:lnTo>
                    <a:lnTo>
                      <a:pt x="136" y="85"/>
                    </a:lnTo>
                    <a:lnTo>
                      <a:pt x="102" y="88"/>
                    </a:lnTo>
                    <a:lnTo>
                      <a:pt x="69" y="129"/>
                    </a:lnTo>
                    <a:lnTo>
                      <a:pt x="69" y="164"/>
                    </a:lnTo>
                    <a:lnTo>
                      <a:pt x="92" y="198"/>
                    </a:lnTo>
                    <a:lnTo>
                      <a:pt x="55" y="253"/>
                    </a:lnTo>
                    <a:lnTo>
                      <a:pt x="21" y="216"/>
                    </a:lnTo>
                    <a:lnTo>
                      <a:pt x="0" y="164"/>
                    </a:lnTo>
                    <a:lnTo>
                      <a:pt x="3" y="106"/>
                    </a:lnTo>
                    <a:lnTo>
                      <a:pt x="21" y="51"/>
                    </a:lnTo>
                    <a:lnTo>
                      <a:pt x="78" y="11"/>
                    </a:lnTo>
                    <a:lnTo>
                      <a:pt x="132" y="0"/>
                    </a:lnTo>
                    <a:lnTo>
                      <a:pt x="166" y="7"/>
                    </a:lnTo>
                    <a:lnTo>
                      <a:pt x="201" y="21"/>
                    </a:lnTo>
                    <a:lnTo>
                      <a:pt x="246" y="62"/>
                    </a:lnTo>
                    <a:lnTo>
                      <a:pt x="253" y="110"/>
                    </a:lnTo>
                    <a:lnTo>
                      <a:pt x="253" y="154"/>
                    </a:lnTo>
                    <a:lnTo>
                      <a:pt x="253" y="187"/>
                    </a:lnTo>
                    <a:lnTo>
                      <a:pt x="265" y="2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8" name="Group 1082"/>
            <p:cNvGrpSpPr>
              <a:grpSpLocks/>
            </p:cNvGrpSpPr>
            <p:nvPr/>
          </p:nvGrpSpPr>
          <p:grpSpPr bwMode="auto">
            <a:xfrm>
              <a:off x="3483" y="1534"/>
              <a:ext cx="198" cy="239"/>
              <a:chOff x="3483" y="1534"/>
              <a:chExt cx="198" cy="239"/>
            </a:xfrm>
          </p:grpSpPr>
          <p:sp>
            <p:nvSpPr>
              <p:cNvPr id="25627" name="Freeform 1083"/>
              <p:cNvSpPr>
                <a:spLocks/>
              </p:cNvSpPr>
              <p:nvPr/>
            </p:nvSpPr>
            <p:spPr bwMode="auto">
              <a:xfrm>
                <a:off x="3483" y="1717"/>
                <a:ext cx="53" cy="56"/>
              </a:xfrm>
              <a:custGeom>
                <a:avLst/>
                <a:gdLst>
                  <a:gd name="T0" fmla="*/ 4 w 106"/>
                  <a:gd name="T1" fmla="*/ 6 h 113"/>
                  <a:gd name="T2" fmla="*/ 5 w 106"/>
                  <a:gd name="T3" fmla="*/ 6 h 113"/>
                  <a:gd name="T4" fmla="*/ 5 w 106"/>
                  <a:gd name="T5" fmla="*/ 6 h 113"/>
                  <a:gd name="T6" fmla="*/ 6 w 106"/>
                  <a:gd name="T7" fmla="*/ 6 h 113"/>
                  <a:gd name="T8" fmla="*/ 6 w 106"/>
                  <a:gd name="T9" fmla="*/ 5 h 113"/>
                  <a:gd name="T10" fmla="*/ 7 w 106"/>
                  <a:gd name="T11" fmla="*/ 5 h 113"/>
                  <a:gd name="T12" fmla="*/ 7 w 106"/>
                  <a:gd name="T13" fmla="*/ 4 h 113"/>
                  <a:gd name="T14" fmla="*/ 7 w 106"/>
                  <a:gd name="T15" fmla="*/ 4 h 113"/>
                  <a:gd name="T16" fmla="*/ 7 w 106"/>
                  <a:gd name="T17" fmla="*/ 3 h 113"/>
                  <a:gd name="T18" fmla="*/ 7 w 106"/>
                  <a:gd name="T19" fmla="*/ 3 h 113"/>
                  <a:gd name="T20" fmla="*/ 7 w 106"/>
                  <a:gd name="T21" fmla="*/ 2 h 113"/>
                  <a:gd name="T22" fmla="*/ 6 w 106"/>
                  <a:gd name="T23" fmla="*/ 1 h 113"/>
                  <a:gd name="T24" fmla="*/ 6 w 106"/>
                  <a:gd name="T25" fmla="*/ 1 h 113"/>
                  <a:gd name="T26" fmla="*/ 6 w 106"/>
                  <a:gd name="T27" fmla="*/ 1 h 113"/>
                  <a:gd name="T28" fmla="*/ 5 w 106"/>
                  <a:gd name="T29" fmla="*/ 0 h 113"/>
                  <a:gd name="T30" fmla="*/ 5 w 106"/>
                  <a:gd name="T31" fmla="*/ 0 h 113"/>
                  <a:gd name="T32" fmla="*/ 4 w 106"/>
                  <a:gd name="T33" fmla="*/ 0 h 113"/>
                  <a:gd name="T34" fmla="*/ 3 w 106"/>
                  <a:gd name="T35" fmla="*/ 0 h 113"/>
                  <a:gd name="T36" fmla="*/ 3 w 106"/>
                  <a:gd name="T37" fmla="*/ 0 h 113"/>
                  <a:gd name="T38" fmla="*/ 3 w 106"/>
                  <a:gd name="T39" fmla="*/ 0 h 113"/>
                  <a:gd name="T40" fmla="*/ 2 w 106"/>
                  <a:gd name="T41" fmla="*/ 0 h 113"/>
                  <a:gd name="T42" fmla="*/ 2 w 106"/>
                  <a:gd name="T43" fmla="*/ 0 h 113"/>
                  <a:gd name="T44" fmla="*/ 1 w 106"/>
                  <a:gd name="T45" fmla="*/ 1 h 113"/>
                  <a:gd name="T46" fmla="*/ 1 w 106"/>
                  <a:gd name="T47" fmla="*/ 1 h 113"/>
                  <a:gd name="T48" fmla="*/ 1 w 106"/>
                  <a:gd name="T49" fmla="*/ 2 h 113"/>
                  <a:gd name="T50" fmla="*/ 1 w 106"/>
                  <a:gd name="T51" fmla="*/ 2 h 113"/>
                  <a:gd name="T52" fmla="*/ 0 w 106"/>
                  <a:gd name="T53" fmla="*/ 3 h 113"/>
                  <a:gd name="T54" fmla="*/ 1 w 106"/>
                  <a:gd name="T55" fmla="*/ 4 h 113"/>
                  <a:gd name="T56" fmla="*/ 1 w 106"/>
                  <a:gd name="T57" fmla="*/ 4 h 113"/>
                  <a:gd name="T58" fmla="*/ 1 w 106"/>
                  <a:gd name="T59" fmla="*/ 5 h 113"/>
                  <a:gd name="T60" fmla="*/ 1 w 106"/>
                  <a:gd name="T61" fmla="*/ 5 h 113"/>
                  <a:gd name="T62" fmla="*/ 2 w 106"/>
                  <a:gd name="T63" fmla="*/ 6 h 113"/>
                  <a:gd name="T64" fmla="*/ 2 w 106"/>
                  <a:gd name="T65" fmla="*/ 6 h 113"/>
                  <a:gd name="T66" fmla="*/ 3 w 106"/>
                  <a:gd name="T67" fmla="*/ 6 h 113"/>
                  <a:gd name="T68" fmla="*/ 3 w 106"/>
                  <a:gd name="T69" fmla="*/ 6 h 113"/>
                  <a:gd name="T70" fmla="*/ 3 w 106"/>
                  <a:gd name="T71" fmla="*/ 7 h 113"/>
                  <a:gd name="T72" fmla="*/ 4 w 106"/>
                  <a:gd name="T73" fmla="*/ 6 h 11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06"/>
                  <a:gd name="T112" fmla="*/ 0 h 113"/>
                  <a:gd name="T113" fmla="*/ 106 w 106"/>
                  <a:gd name="T114" fmla="*/ 113 h 11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06" h="113">
                    <a:moveTo>
                      <a:pt x="64" y="111"/>
                    </a:moveTo>
                    <a:lnTo>
                      <a:pt x="71" y="110"/>
                    </a:lnTo>
                    <a:lnTo>
                      <a:pt x="80" y="103"/>
                    </a:lnTo>
                    <a:lnTo>
                      <a:pt x="85" y="99"/>
                    </a:lnTo>
                    <a:lnTo>
                      <a:pt x="94" y="94"/>
                    </a:lnTo>
                    <a:lnTo>
                      <a:pt x="97" y="85"/>
                    </a:lnTo>
                    <a:lnTo>
                      <a:pt x="103" y="74"/>
                    </a:lnTo>
                    <a:lnTo>
                      <a:pt x="104" y="67"/>
                    </a:lnTo>
                    <a:lnTo>
                      <a:pt x="106" y="58"/>
                    </a:lnTo>
                    <a:lnTo>
                      <a:pt x="104" y="48"/>
                    </a:lnTo>
                    <a:lnTo>
                      <a:pt x="103" y="39"/>
                    </a:lnTo>
                    <a:lnTo>
                      <a:pt x="96" y="30"/>
                    </a:lnTo>
                    <a:lnTo>
                      <a:pt x="94" y="23"/>
                    </a:lnTo>
                    <a:lnTo>
                      <a:pt x="85" y="16"/>
                    </a:lnTo>
                    <a:lnTo>
                      <a:pt x="78" y="9"/>
                    </a:lnTo>
                    <a:lnTo>
                      <a:pt x="69" y="5"/>
                    </a:lnTo>
                    <a:lnTo>
                      <a:pt x="64" y="2"/>
                    </a:lnTo>
                    <a:lnTo>
                      <a:pt x="51" y="0"/>
                    </a:lnTo>
                    <a:lnTo>
                      <a:pt x="42" y="2"/>
                    </a:lnTo>
                    <a:lnTo>
                      <a:pt x="35" y="4"/>
                    </a:lnTo>
                    <a:lnTo>
                      <a:pt x="27" y="11"/>
                    </a:lnTo>
                    <a:lnTo>
                      <a:pt x="21" y="14"/>
                    </a:lnTo>
                    <a:lnTo>
                      <a:pt x="12" y="19"/>
                    </a:lnTo>
                    <a:lnTo>
                      <a:pt x="9" y="28"/>
                    </a:lnTo>
                    <a:lnTo>
                      <a:pt x="4" y="39"/>
                    </a:lnTo>
                    <a:lnTo>
                      <a:pt x="2" y="46"/>
                    </a:lnTo>
                    <a:lnTo>
                      <a:pt x="0" y="55"/>
                    </a:lnTo>
                    <a:lnTo>
                      <a:pt x="2" y="65"/>
                    </a:lnTo>
                    <a:lnTo>
                      <a:pt x="4" y="74"/>
                    </a:lnTo>
                    <a:lnTo>
                      <a:pt x="11" y="83"/>
                    </a:lnTo>
                    <a:lnTo>
                      <a:pt x="12" y="90"/>
                    </a:lnTo>
                    <a:lnTo>
                      <a:pt x="21" y="97"/>
                    </a:lnTo>
                    <a:lnTo>
                      <a:pt x="28" y="104"/>
                    </a:lnTo>
                    <a:lnTo>
                      <a:pt x="37" y="108"/>
                    </a:lnTo>
                    <a:lnTo>
                      <a:pt x="42" y="111"/>
                    </a:lnTo>
                    <a:lnTo>
                      <a:pt x="55" y="113"/>
                    </a:lnTo>
                    <a:lnTo>
                      <a:pt x="64" y="1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28" name="Freeform 1084"/>
              <p:cNvSpPr>
                <a:spLocks/>
              </p:cNvSpPr>
              <p:nvPr/>
            </p:nvSpPr>
            <p:spPr bwMode="auto">
              <a:xfrm>
                <a:off x="3519" y="1534"/>
                <a:ext cx="162" cy="178"/>
              </a:xfrm>
              <a:custGeom>
                <a:avLst/>
                <a:gdLst>
                  <a:gd name="T0" fmla="*/ 8 w 323"/>
                  <a:gd name="T1" fmla="*/ 18 h 356"/>
                  <a:gd name="T2" fmla="*/ 6 w 323"/>
                  <a:gd name="T3" fmla="*/ 18 h 356"/>
                  <a:gd name="T4" fmla="*/ 4 w 323"/>
                  <a:gd name="T5" fmla="*/ 22 h 356"/>
                  <a:gd name="T6" fmla="*/ 0 w 323"/>
                  <a:gd name="T7" fmla="*/ 21 h 356"/>
                  <a:gd name="T8" fmla="*/ 3 w 323"/>
                  <a:gd name="T9" fmla="*/ 15 h 356"/>
                  <a:gd name="T10" fmla="*/ 5 w 323"/>
                  <a:gd name="T11" fmla="*/ 13 h 356"/>
                  <a:gd name="T12" fmla="*/ 8 w 323"/>
                  <a:gd name="T13" fmla="*/ 13 h 356"/>
                  <a:gd name="T14" fmla="*/ 11 w 323"/>
                  <a:gd name="T15" fmla="*/ 12 h 356"/>
                  <a:gd name="T16" fmla="*/ 14 w 323"/>
                  <a:gd name="T17" fmla="*/ 11 h 356"/>
                  <a:gd name="T18" fmla="*/ 15 w 323"/>
                  <a:gd name="T19" fmla="*/ 10 h 356"/>
                  <a:gd name="T20" fmla="*/ 15 w 323"/>
                  <a:gd name="T21" fmla="*/ 7 h 356"/>
                  <a:gd name="T22" fmla="*/ 15 w 323"/>
                  <a:gd name="T23" fmla="*/ 6 h 356"/>
                  <a:gd name="T24" fmla="*/ 12 w 323"/>
                  <a:gd name="T25" fmla="*/ 5 h 356"/>
                  <a:gd name="T26" fmla="*/ 9 w 323"/>
                  <a:gd name="T27" fmla="*/ 5 h 356"/>
                  <a:gd name="T28" fmla="*/ 8 w 323"/>
                  <a:gd name="T29" fmla="*/ 6 h 356"/>
                  <a:gd name="T30" fmla="*/ 4 w 323"/>
                  <a:gd name="T31" fmla="*/ 5 h 356"/>
                  <a:gd name="T32" fmla="*/ 6 w 323"/>
                  <a:gd name="T33" fmla="*/ 3 h 356"/>
                  <a:gd name="T34" fmla="*/ 9 w 323"/>
                  <a:gd name="T35" fmla="*/ 1 h 356"/>
                  <a:gd name="T36" fmla="*/ 12 w 323"/>
                  <a:gd name="T37" fmla="*/ 0 h 356"/>
                  <a:gd name="T38" fmla="*/ 16 w 323"/>
                  <a:gd name="T39" fmla="*/ 1 h 356"/>
                  <a:gd name="T40" fmla="*/ 19 w 323"/>
                  <a:gd name="T41" fmla="*/ 3 h 356"/>
                  <a:gd name="T42" fmla="*/ 21 w 323"/>
                  <a:gd name="T43" fmla="*/ 6 h 356"/>
                  <a:gd name="T44" fmla="*/ 20 w 323"/>
                  <a:gd name="T45" fmla="*/ 9 h 356"/>
                  <a:gd name="T46" fmla="*/ 20 w 323"/>
                  <a:gd name="T47" fmla="*/ 11 h 356"/>
                  <a:gd name="T48" fmla="*/ 18 w 323"/>
                  <a:gd name="T49" fmla="*/ 14 h 356"/>
                  <a:gd name="T50" fmla="*/ 15 w 323"/>
                  <a:gd name="T51" fmla="*/ 15 h 356"/>
                  <a:gd name="T52" fmla="*/ 12 w 323"/>
                  <a:gd name="T53" fmla="*/ 15 h 356"/>
                  <a:gd name="T54" fmla="*/ 10 w 323"/>
                  <a:gd name="T55" fmla="*/ 17 h 356"/>
                  <a:gd name="T56" fmla="*/ 8 w 323"/>
                  <a:gd name="T57" fmla="*/ 18 h 35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3"/>
                  <a:gd name="T88" fmla="*/ 0 h 356"/>
                  <a:gd name="T89" fmla="*/ 323 w 323"/>
                  <a:gd name="T90" fmla="*/ 356 h 35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3" h="356">
                    <a:moveTo>
                      <a:pt x="118" y="275"/>
                    </a:moveTo>
                    <a:lnTo>
                      <a:pt x="95" y="278"/>
                    </a:lnTo>
                    <a:lnTo>
                      <a:pt x="62" y="356"/>
                    </a:lnTo>
                    <a:lnTo>
                      <a:pt x="0" y="323"/>
                    </a:lnTo>
                    <a:lnTo>
                      <a:pt x="33" y="250"/>
                    </a:lnTo>
                    <a:lnTo>
                      <a:pt x="70" y="223"/>
                    </a:lnTo>
                    <a:lnTo>
                      <a:pt x="122" y="209"/>
                    </a:lnTo>
                    <a:lnTo>
                      <a:pt x="169" y="195"/>
                    </a:lnTo>
                    <a:lnTo>
                      <a:pt x="214" y="181"/>
                    </a:lnTo>
                    <a:lnTo>
                      <a:pt x="231" y="158"/>
                    </a:lnTo>
                    <a:lnTo>
                      <a:pt x="238" y="124"/>
                    </a:lnTo>
                    <a:lnTo>
                      <a:pt x="228" y="92"/>
                    </a:lnTo>
                    <a:lnTo>
                      <a:pt x="184" y="66"/>
                    </a:lnTo>
                    <a:lnTo>
                      <a:pt x="143" y="73"/>
                    </a:lnTo>
                    <a:lnTo>
                      <a:pt x="118" y="103"/>
                    </a:lnTo>
                    <a:lnTo>
                      <a:pt x="58" y="78"/>
                    </a:lnTo>
                    <a:lnTo>
                      <a:pt x="88" y="34"/>
                    </a:lnTo>
                    <a:lnTo>
                      <a:pt x="129" y="4"/>
                    </a:lnTo>
                    <a:lnTo>
                      <a:pt x="191" y="0"/>
                    </a:lnTo>
                    <a:lnTo>
                      <a:pt x="253" y="4"/>
                    </a:lnTo>
                    <a:lnTo>
                      <a:pt x="297" y="55"/>
                    </a:lnTo>
                    <a:lnTo>
                      <a:pt x="323" y="107"/>
                    </a:lnTo>
                    <a:lnTo>
                      <a:pt x="320" y="144"/>
                    </a:lnTo>
                    <a:lnTo>
                      <a:pt x="309" y="181"/>
                    </a:lnTo>
                    <a:lnTo>
                      <a:pt x="279" y="232"/>
                    </a:lnTo>
                    <a:lnTo>
                      <a:pt x="235" y="243"/>
                    </a:lnTo>
                    <a:lnTo>
                      <a:pt x="191" y="254"/>
                    </a:lnTo>
                    <a:lnTo>
                      <a:pt x="154" y="257"/>
                    </a:lnTo>
                    <a:lnTo>
                      <a:pt x="118" y="27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9" name="Group 1085"/>
            <p:cNvGrpSpPr>
              <a:grpSpLocks/>
            </p:cNvGrpSpPr>
            <p:nvPr/>
          </p:nvGrpSpPr>
          <p:grpSpPr bwMode="auto">
            <a:xfrm>
              <a:off x="2859" y="1723"/>
              <a:ext cx="591" cy="1140"/>
              <a:chOff x="2859" y="1723"/>
              <a:chExt cx="591" cy="1140"/>
            </a:xfrm>
          </p:grpSpPr>
          <p:sp>
            <p:nvSpPr>
              <p:cNvPr id="25621" name="Freeform 1086"/>
              <p:cNvSpPr>
                <a:spLocks/>
              </p:cNvSpPr>
              <p:nvPr/>
            </p:nvSpPr>
            <p:spPr bwMode="auto">
              <a:xfrm>
                <a:off x="2859" y="1813"/>
                <a:ext cx="306" cy="291"/>
              </a:xfrm>
              <a:custGeom>
                <a:avLst/>
                <a:gdLst>
                  <a:gd name="T0" fmla="*/ 12 w 613"/>
                  <a:gd name="T1" fmla="*/ 20 h 582"/>
                  <a:gd name="T2" fmla="*/ 9 w 613"/>
                  <a:gd name="T3" fmla="*/ 15 h 582"/>
                  <a:gd name="T4" fmla="*/ 8 w 613"/>
                  <a:gd name="T5" fmla="*/ 12 h 582"/>
                  <a:gd name="T6" fmla="*/ 7 w 613"/>
                  <a:gd name="T7" fmla="*/ 9 h 582"/>
                  <a:gd name="T8" fmla="*/ 8 w 613"/>
                  <a:gd name="T9" fmla="*/ 5 h 582"/>
                  <a:gd name="T10" fmla="*/ 9 w 613"/>
                  <a:gd name="T11" fmla="*/ 3 h 582"/>
                  <a:gd name="T12" fmla="*/ 12 w 613"/>
                  <a:gd name="T13" fmla="*/ 1 h 582"/>
                  <a:gd name="T14" fmla="*/ 15 w 613"/>
                  <a:gd name="T15" fmla="*/ 1 h 582"/>
                  <a:gd name="T16" fmla="*/ 19 w 613"/>
                  <a:gd name="T17" fmla="*/ 0 h 582"/>
                  <a:gd name="T18" fmla="*/ 24 w 613"/>
                  <a:gd name="T19" fmla="*/ 1 h 582"/>
                  <a:gd name="T20" fmla="*/ 27 w 613"/>
                  <a:gd name="T21" fmla="*/ 2 h 582"/>
                  <a:gd name="T22" fmla="*/ 30 w 613"/>
                  <a:gd name="T23" fmla="*/ 5 h 582"/>
                  <a:gd name="T24" fmla="*/ 33 w 613"/>
                  <a:gd name="T25" fmla="*/ 7 h 582"/>
                  <a:gd name="T26" fmla="*/ 36 w 613"/>
                  <a:gd name="T27" fmla="*/ 11 h 582"/>
                  <a:gd name="T28" fmla="*/ 38 w 613"/>
                  <a:gd name="T29" fmla="*/ 13 h 582"/>
                  <a:gd name="T30" fmla="*/ 38 w 613"/>
                  <a:gd name="T31" fmla="*/ 18 h 582"/>
                  <a:gd name="T32" fmla="*/ 37 w 613"/>
                  <a:gd name="T33" fmla="*/ 21 h 582"/>
                  <a:gd name="T34" fmla="*/ 35 w 613"/>
                  <a:gd name="T35" fmla="*/ 24 h 582"/>
                  <a:gd name="T36" fmla="*/ 33 w 613"/>
                  <a:gd name="T37" fmla="*/ 26 h 582"/>
                  <a:gd name="T38" fmla="*/ 31 w 613"/>
                  <a:gd name="T39" fmla="*/ 27 h 582"/>
                  <a:gd name="T40" fmla="*/ 27 w 613"/>
                  <a:gd name="T41" fmla="*/ 28 h 582"/>
                  <a:gd name="T42" fmla="*/ 24 w 613"/>
                  <a:gd name="T43" fmla="*/ 28 h 582"/>
                  <a:gd name="T44" fmla="*/ 20 w 613"/>
                  <a:gd name="T45" fmla="*/ 27 h 582"/>
                  <a:gd name="T46" fmla="*/ 17 w 613"/>
                  <a:gd name="T47" fmla="*/ 26 h 582"/>
                  <a:gd name="T48" fmla="*/ 15 w 613"/>
                  <a:gd name="T49" fmla="*/ 24 h 582"/>
                  <a:gd name="T50" fmla="*/ 10 w 613"/>
                  <a:gd name="T51" fmla="*/ 28 h 582"/>
                  <a:gd name="T52" fmla="*/ 7 w 613"/>
                  <a:gd name="T53" fmla="*/ 34 h 582"/>
                  <a:gd name="T54" fmla="*/ 5 w 613"/>
                  <a:gd name="T55" fmla="*/ 36 h 582"/>
                  <a:gd name="T56" fmla="*/ 3 w 613"/>
                  <a:gd name="T57" fmla="*/ 36 h 582"/>
                  <a:gd name="T58" fmla="*/ 0 w 613"/>
                  <a:gd name="T59" fmla="*/ 36 h 582"/>
                  <a:gd name="T60" fmla="*/ 0 w 613"/>
                  <a:gd name="T61" fmla="*/ 35 h 582"/>
                  <a:gd name="T62" fmla="*/ 0 w 613"/>
                  <a:gd name="T63" fmla="*/ 31 h 582"/>
                  <a:gd name="T64" fmla="*/ 3 w 613"/>
                  <a:gd name="T65" fmla="*/ 29 h 582"/>
                  <a:gd name="T66" fmla="*/ 8 w 613"/>
                  <a:gd name="T67" fmla="*/ 26 h 582"/>
                  <a:gd name="T68" fmla="*/ 12 w 613"/>
                  <a:gd name="T69" fmla="*/ 20 h 5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3"/>
                  <a:gd name="T106" fmla="*/ 0 h 582"/>
                  <a:gd name="T107" fmla="*/ 613 w 613"/>
                  <a:gd name="T108" fmla="*/ 582 h 5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3" h="582">
                    <a:moveTo>
                      <a:pt x="200" y="331"/>
                    </a:moveTo>
                    <a:lnTo>
                      <a:pt x="156" y="255"/>
                    </a:lnTo>
                    <a:lnTo>
                      <a:pt x="131" y="195"/>
                    </a:lnTo>
                    <a:lnTo>
                      <a:pt x="121" y="149"/>
                    </a:lnTo>
                    <a:lnTo>
                      <a:pt x="131" y="94"/>
                    </a:lnTo>
                    <a:lnTo>
                      <a:pt x="156" y="57"/>
                    </a:lnTo>
                    <a:lnTo>
                      <a:pt x="197" y="19"/>
                    </a:lnTo>
                    <a:lnTo>
                      <a:pt x="253" y="7"/>
                    </a:lnTo>
                    <a:lnTo>
                      <a:pt x="315" y="0"/>
                    </a:lnTo>
                    <a:lnTo>
                      <a:pt x="384" y="16"/>
                    </a:lnTo>
                    <a:lnTo>
                      <a:pt x="446" y="37"/>
                    </a:lnTo>
                    <a:lnTo>
                      <a:pt x="492" y="72"/>
                    </a:lnTo>
                    <a:lnTo>
                      <a:pt x="537" y="113"/>
                    </a:lnTo>
                    <a:lnTo>
                      <a:pt x="581" y="177"/>
                    </a:lnTo>
                    <a:lnTo>
                      <a:pt x="609" y="223"/>
                    </a:lnTo>
                    <a:lnTo>
                      <a:pt x="613" y="280"/>
                    </a:lnTo>
                    <a:lnTo>
                      <a:pt x="599" y="336"/>
                    </a:lnTo>
                    <a:lnTo>
                      <a:pt x="568" y="384"/>
                    </a:lnTo>
                    <a:lnTo>
                      <a:pt x="537" y="416"/>
                    </a:lnTo>
                    <a:lnTo>
                      <a:pt x="501" y="441"/>
                    </a:lnTo>
                    <a:lnTo>
                      <a:pt x="439" y="453"/>
                    </a:lnTo>
                    <a:lnTo>
                      <a:pt x="384" y="449"/>
                    </a:lnTo>
                    <a:lnTo>
                      <a:pt x="326" y="433"/>
                    </a:lnTo>
                    <a:lnTo>
                      <a:pt x="287" y="416"/>
                    </a:lnTo>
                    <a:lnTo>
                      <a:pt x="243" y="393"/>
                    </a:lnTo>
                    <a:lnTo>
                      <a:pt x="174" y="462"/>
                    </a:lnTo>
                    <a:lnTo>
                      <a:pt x="112" y="529"/>
                    </a:lnTo>
                    <a:lnTo>
                      <a:pt x="91" y="566"/>
                    </a:lnTo>
                    <a:lnTo>
                      <a:pt x="48" y="582"/>
                    </a:lnTo>
                    <a:lnTo>
                      <a:pt x="11" y="573"/>
                    </a:lnTo>
                    <a:lnTo>
                      <a:pt x="0" y="545"/>
                    </a:lnTo>
                    <a:lnTo>
                      <a:pt x="4" y="510"/>
                    </a:lnTo>
                    <a:lnTo>
                      <a:pt x="48" y="469"/>
                    </a:lnTo>
                    <a:lnTo>
                      <a:pt x="131" y="416"/>
                    </a:lnTo>
                    <a:lnTo>
                      <a:pt x="200" y="331"/>
                    </a:lnTo>
                    <a:close/>
                  </a:path>
                </a:pathLst>
              </a:custGeom>
              <a:solidFill>
                <a:srgbClr val="FF33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22" name="Freeform 1087"/>
              <p:cNvSpPr>
                <a:spLocks/>
              </p:cNvSpPr>
              <p:nvPr/>
            </p:nvSpPr>
            <p:spPr bwMode="auto">
              <a:xfrm>
                <a:off x="3103" y="2021"/>
                <a:ext cx="254" cy="422"/>
              </a:xfrm>
              <a:custGeom>
                <a:avLst/>
                <a:gdLst>
                  <a:gd name="T0" fmla="*/ 2 w 510"/>
                  <a:gd name="T1" fmla="*/ 2 h 844"/>
                  <a:gd name="T2" fmla="*/ 5 w 510"/>
                  <a:gd name="T3" fmla="*/ 1 h 844"/>
                  <a:gd name="T4" fmla="*/ 8 w 510"/>
                  <a:gd name="T5" fmla="*/ 0 h 844"/>
                  <a:gd name="T6" fmla="*/ 11 w 510"/>
                  <a:gd name="T7" fmla="*/ 0 h 844"/>
                  <a:gd name="T8" fmla="*/ 15 w 510"/>
                  <a:gd name="T9" fmla="*/ 2 h 844"/>
                  <a:gd name="T10" fmla="*/ 18 w 510"/>
                  <a:gd name="T11" fmla="*/ 3 h 844"/>
                  <a:gd name="T12" fmla="*/ 22 w 510"/>
                  <a:gd name="T13" fmla="*/ 7 h 844"/>
                  <a:gd name="T14" fmla="*/ 24 w 510"/>
                  <a:gd name="T15" fmla="*/ 10 h 844"/>
                  <a:gd name="T16" fmla="*/ 27 w 510"/>
                  <a:gd name="T17" fmla="*/ 14 h 844"/>
                  <a:gd name="T18" fmla="*/ 29 w 510"/>
                  <a:gd name="T19" fmla="*/ 20 h 844"/>
                  <a:gd name="T20" fmla="*/ 31 w 510"/>
                  <a:gd name="T21" fmla="*/ 24 h 844"/>
                  <a:gd name="T22" fmla="*/ 31 w 510"/>
                  <a:gd name="T23" fmla="*/ 29 h 844"/>
                  <a:gd name="T24" fmla="*/ 31 w 510"/>
                  <a:gd name="T25" fmla="*/ 35 h 844"/>
                  <a:gd name="T26" fmla="*/ 31 w 510"/>
                  <a:gd name="T27" fmla="*/ 40 h 844"/>
                  <a:gd name="T28" fmla="*/ 30 w 510"/>
                  <a:gd name="T29" fmla="*/ 44 h 844"/>
                  <a:gd name="T30" fmla="*/ 29 w 510"/>
                  <a:gd name="T31" fmla="*/ 47 h 844"/>
                  <a:gd name="T32" fmla="*/ 25 w 510"/>
                  <a:gd name="T33" fmla="*/ 50 h 844"/>
                  <a:gd name="T34" fmla="*/ 23 w 510"/>
                  <a:gd name="T35" fmla="*/ 52 h 844"/>
                  <a:gd name="T36" fmla="*/ 18 w 510"/>
                  <a:gd name="T37" fmla="*/ 53 h 844"/>
                  <a:gd name="T38" fmla="*/ 14 w 510"/>
                  <a:gd name="T39" fmla="*/ 53 h 844"/>
                  <a:gd name="T40" fmla="*/ 11 w 510"/>
                  <a:gd name="T41" fmla="*/ 51 h 844"/>
                  <a:gd name="T42" fmla="*/ 9 w 510"/>
                  <a:gd name="T43" fmla="*/ 48 h 844"/>
                  <a:gd name="T44" fmla="*/ 7 w 510"/>
                  <a:gd name="T45" fmla="*/ 44 h 844"/>
                  <a:gd name="T46" fmla="*/ 6 w 510"/>
                  <a:gd name="T47" fmla="*/ 39 h 844"/>
                  <a:gd name="T48" fmla="*/ 7 w 510"/>
                  <a:gd name="T49" fmla="*/ 33 h 844"/>
                  <a:gd name="T50" fmla="*/ 8 w 510"/>
                  <a:gd name="T51" fmla="*/ 28 h 844"/>
                  <a:gd name="T52" fmla="*/ 9 w 510"/>
                  <a:gd name="T53" fmla="*/ 25 h 844"/>
                  <a:gd name="T54" fmla="*/ 8 w 510"/>
                  <a:gd name="T55" fmla="*/ 22 h 844"/>
                  <a:gd name="T56" fmla="*/ 7 w 510"/>
                  <a:gd name="T57" fmla="*/ 19 h 844"/>
                  <a:gd name="T58" fmla="*/ 4 w 510"/>
                  <a:gd name="T59" fmla="*/ 15 h 844"/>
                  <a:gd name="T60" fmla="*/ 2 w 510"/>
                  <a:gd name="T61" fmla="*/ 13 h 844"/>
                  <a:gd name="T62" fmla="*/ 0 w 510"/>
                  <a:gd name="T63" fmla="*/ 12 h 844"/>
                  <a:gd name="T64" fmla="*/ 0 w 510"/>
                  <a:gd name="T65" fmla="*/ 9 h 844"/>
                  <a:gd name="T66" fmla="*/ 0 w 510"/>
                  <a:gd name="T67" fmla="*/ 7 h 844"/>
                  <a:gd name="T68" fmla="*/ 1 w 510"/>
                  <a:gd name="T69" fmla="*/ 3 h 844"/>
                  <a:gd name="T70" fmla="*/ 2 w 510"/>
                  <a:gd name="T71" fmla="*/ 2 h 84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10"/>
                  <a:gd name="T109" fmla="*/ 0 h 844"/>
                  <a:gd name="T110" fmla="*/ 510 w 510"/>
                  <a:gd name="T111" fmla="*/ 844 h 84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10" h="844">
                    <a:moveTo>
                      <a:pt x="44" y="28"/>
                    </a:moveTo>
                    <a:lnTo>
                      <a:pt x="87" y="7"/>
                    </a:lnTo>
                    <a:lnTo>
                      <a:pt x="131" y="0"/>
                    </a:lnTo>
                    <a:lnTo>
                      <a:pt x="182" y="0"/>
                    </a:lnTo>
                    <a:lnTo>
                      <a:pt x="248" y="17"/>
                    </a:lnTo>
                    <a:lnTo>
                      <a:pt x="303" y="49"/>
                    </a:lnTo>
                    <a:lnTo>
                      <a:pt x="358" y="97"/>
                    </a:lnTo>
                    <a:lnTo>
                      <a:pt x="400" y="157"/>
                    </a:lnTo>
                    <a:lnTo>
                      <a:pt x="437" y="225"/>
                    </a:lnTo>
                    <a:lnTo>
                      <a:pt x="476" y="308"/>
                    </a:lnTo>
                    <a:lnTo>
                      <a:pt x="499" y="382"/>
                    </a:lnTo>
                    <a:lnTo>
                      <a:pt x="510" y="469"/>
                    </a:lnTo>
                    <a:lnTo>
                      <a:pt x="510" y="557"/>
                    </a:lnTo>
                    <a:lnTo>
                      <a:pt x="503" y="630"/>
                    </a:lnTo>
                    <a:lnTo>
                      <a:pt x="488" y="693"/>
                    </a:lnTo>
                    <a:lnTo>
                      <a:pt x="465" y="750"/>
                    </a:lnTo>
                    <a:lnTo>
                      <a:pt x="416" y="791"/>
                    </a:lnTo>
                    <a:lnTo>
                      <a:pt x="379" y="823"/>
                    </a:lnTo>
                    <a:lnTo>
                      <a:pt x="303" y="844"/>
                    </a:lnTo>
                    <a:lnTo>
                      <a:pt x="230" y="837"/>
                    </a:lnTo>
                    <a:lnTo>
                      <a:pt x="186" y="816"/>
                    </a:lnTo>
                    <a:lnTo>
                      <a:pt x="149" y="757"/>
                    </a:lnTo>
                    <a:lnTo>
                      <a:pt x="117" y="697"/>
                    </a:lnTo>
                    <a:lnTo>
                      <a:pt x="99" y="619"/>
                    </a:lnTo>
                    <a:lnTo>
                      <a:pt x="117" y="522"/>
                    </a:lnTo>
                    <a:lnTo>
                      <a:pt x="138" y="458"/>
                    </a:lnTo>
                    <a:lnTo>
                      <a:pt x="149" y="396"/>
                    </a:lnTo>
                    <a:lnTo>
                      <a:pt x="142" y="343"/>
                    </a:lnTo>
                    <a:lnTo>
                      <a:pt x="120" y="290"/>
                    </a:lnTo>
                    <a:lnTo>
                      <a:pt x="76" y="246"/>
                    </a:lnTo>
                    <a:lnTo>
                      <a:pt x="41" y="221"/>
                    </a:lnTo>
                    <a:lnTo>
                      <a:pt x="11" y="182"/>
                    </a:lnTo>
                    <a:lnTo>
                      <a:pt x="0" y="136"/>
                    </a:lnTo>
                    <a:lnTo>
                      <a:pt x="0" y="97"/>
                    </a:lnTo>
                    <a:lnTo>
                      <a:pt x="18" y="60"/>
                    </a:lnTo>
                    <a:lnTo>
                      <a:pt x="44" y="28"/>
                    </a:lnTo>
                    <a:close/>
                  </a:path>
                </a:pathLst>
              </a:custGeom>
              <a:solidFill>
                <a:srgbClr val="FF33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23" name="Freeform 1088"/>
              <p:cNvSpPr>
                <a:spLocks/>
              </p:cNvSpPr>
              <p:nvPr/>
            </p:nvSpPr>
            <p:spPr bwMode="auto">
              <a:xfrm>
                <a:off x="2958" y="2050"/>
                <a:ext cx="210" cy="411"/>
              </a:xfrm>
              <a:custGeom>
                <a:avLst/>
                <a:gdLst>
                  <a:gd name="T0" fmla="*/ 14 w 419"/>
                  <a:gd name="T1" fmla="*/ 8 h 821"/>
                  <a:gd name="T2" fmla="*/ 19 w 419"/>
                  <a:gd name="T3" fmla="*/ 3 h 821"/>
                  <a:gd name="T4" fmla="*/ 22 w 419"/>
                  <a:gd name="T5" fmla="*/ 0 h 821"/>
                  <a:gd name="T6" fmla="*/ 24 w 419"/>
                  <a:gd name="T7" fmla="*/ 2 h 821"/>
                  <a:gd name="T8" fmla="*/ 26 w 419"/>
                  <a:gd name="T9" fmla="*/ 8 h 821"/>
                  <a:gd name="T10" fmla="*/ 25 w 419"/>
                  <a:gd name="T11" fmla="*/ 11 h 821"/>
                  <a:gd name="T12" fmla="*/ 19 w 419"/>
                  <a:gd name="T13" fmla="*/ 13 h 821"/>
                  <a:gd name="T14" fmla="*/ 14 w 419"/>
                  <a:gd name="T15" fmla="*/ 16 h 821"/>
                  <a:gd name="T16" fmla="*/ 9 w 419"/>
                  <a:gd name="T17" fmla="*/ 20 h 821"/>
                  <a:gd name="T18" fmla="*/ 6 w 419"/>
                  <a:gd name="T19" fmla="*/ 23 h 821"/>
                  <a:gd name="T20" fmla="*/ 6 w 419"/>
                  <a:gd name="T21" fmla="*/ 25 h 821"/>
                  <a:gd name="T22" fmla="*/ 7 w 419"/>
                  <a:gd name="T23" fmla="*/ 27 h 821"/>
                  <a:gd name="T24" fmla="*/ 8 w 419"/>
                  <a:gd name="T25" fmla="*/ 29 h 821"/>
                  <a:gd name="T26" fmla="*/ 14 w 419"/>
                  <a:gd name="T27" fmla="*/ 33 h 821"/>
                  <a:gd name="T28" fmla="*/ 19 w 419"/>
                  <a:gd name="T29" fmla="*/ 36 h 821"/>
                  <a:gd name="T30" fmla="*/ 23 w 419"/>
                  <a:gd name="T31" fmla="*/ 37 h 821"/>
                  <a:gd name="T32" fmla="*/ 25 w 419"/>
                  <a:gd name="T33" fmla="*/ 36 h 821"/>
                  <a:gd name="T34" fmla="*/ 26 w 419"/>
                  <a:gd name="T35" fmla="*/ 37 h 821"/>
                  <a:gd name="T36" fmla="*/ 27 w 419"/>
                  <a:gd name="T37" fmla="*/ 39 h 821"/>
                  <a:gd name="T38" fmla="*/ 23 w 419"/>
                  <a:gd name="T39" fmla="*/ 42 h 821"/>
                  <a:gd name="T40" fmla="*/ 21 w 419"/>
                  <a:gd name="T41" fmla="*/ 44 h 821"/>
                  <a:gd name="T42" fmla="*/ 20 w 419"/>
                  <a:gd name="T43" fmla="*/ 48 h 821"/>
                  <a:gd name="T44" fmla="*/ 20 w 419"/>
                  <a:gd name="T45" fmla="*/ 51 h 821"/>
                  <a:gd name="T46" fmla="*/ 18 w 419"/>
                  <a:gd name="T47" fmla="*/ 52 h 821"/>
                  <a:gd name="T48" fmla="*/ 16 w 419"/>
                  <a:gd name="T49" fmla="*/ 51 h 821"/>
                  <a:gd name="T50" fmla="*/ 17 w 419"/>
                  <a:gd name="T51" fmla="*/ 47 h 821"/>
                  <a:gd name="T52" fmla="*/ 18 w 419"/>
                  <a:gd name="T53" fmla="*/ 43 h 821"/>
                  <a:gd name="T54" fmla="*/ 20 w 419"/>
                  <a:gd name="T55" fmla="*/ 39 h 821"/>
                  <a:gd name="T56" fmla="*/ 15 w 419"/>
                  <a:gd name="T57" fmla="*/ 38 h 821"/>
                  <a:gd name="T58" fmla="*/ 9 w 419"/>
                  <a:gd name="T59" fmla="*/ 35 h 821"/>
                  <a:gd name="T60" fmla="*/ 5 w 419"/>
                  <a:gd name="T61" fmla="*/ 32 h 821"/>
                  <a:gd name="T62" fmla="*/ 2 w 419"/>
                  <a:gd name="T63" fmla="*/ 30 h 821"/>
                  <a:gd name="T64" fmla="*/ 0 w 419"/>
                  <a:gd name="T65" fmla="*/ 26 h 821"/>
                  <a:gd name="T66" fmla="*/ 0 w 419"/>
                  <a:gd name="T67" fmla="*/ 23 h 821"/>
                  <a:gd name="T68" fmla="*/ 2 w 419"/>
                  <a:gd name="T69" fmla="*/ 20 h 821"/>
                  <a:gd name="T70" fmla="*/ 5 w 419"/>
                  <a:gd name="T71" fmla="*/ 17 h 821"/>
                  <a:gd name="T72" fmla="*/ 10 w 419"/>
                  <a:gd name="T73" fmla="*/ 13 h 821"/>
                  <a:gd name="T74" fmla="*/ 14 w 419"/>
                  <a:gd name="T75" fmla="*/ 8 h 82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19"/>
                  <a:gd name="T115" fmla="*/ 0 h 821"/>
                  <a:gd name="T116" fmla="*/ 419 w 419"/>
                  <a:gd name="T117" fmla="*/ 821 h 82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19" h="821">
                    <a:moveTo>
                      <a:pt x="224" y="119"/>
                    </a:moveTo>
                    <a:lnTo>
                      <a:pt x="290" y="36"/>
                    </a:lnTo>
                    <a:lnTo>
                      <a:pt x="341" y="0"/>
                    </a:lnTo>
                    <a:lnTo>
                      <a:pt x="378" y="25"/>
                    </a:lnTo>
                    <a:lnTo>
                      <a:pt x="408" y="122"/>
                    </a:lnTo>
                    <a:lnTo>
                      <a:pt x="389" y="161"/>
                    </a:lnTo>
                    <a:lnTo>
                      <a:pt x="290" y="197"/>
                    </a:lnTo>
                    <a:lnTo>
                      <a:pt x="221" y="248"/>
                    </a:lnTo>
                    <a:lnTo>
                      <a:pt x="136" y="312"/>
                    </a:lnTo>
                    <a:lnTo>
                      <a:pt x="88" y="366"/>
                    </a:lnTo>
                    <a:lnTo>
                      <a:pt x="81" y="398"/>
                    </a:lnTo>
                    <a:lnTo>
                      <a:pt x="102" y="430"/>
                    </a:lnTo>
                    <a:lnTo>
                      <a:pt x="125" y="462"/>
                    </a:lnTo>
                    <a:lnTo>
                      <a:pt x="210" y="520"/>
                    </a:lnTo>
                    <a:lnTo>
                      <a:pt x="290" y="563"/>
                    </a:lnTo>
                    <a:lnTo>
                      <a:pt x="364" y="581"/>
                    </a:lnTo>
                    <a:lnTo>
                      <a:pt x="398" y="574"/>
                    </a:lnTo>
                    <a:lnTo>
                      <a:pt x="412" y="584"/>
                    </a:lnTo>
                    <a:lnTo>
                      <a:pt x="419" y="612"/>
                    </a:lnTo>
                    <a:lnTo>
                      <a:pt x="368" y="657"/>
                    </a:lnTo>
                    <a:lnTo>
                      <a:pt x="331" y="703"/>
                    </a:lnTo>
                    <a:lnTo>
                      <a:pt x="320" y="758"/>
                    </a:lnTo>
                    <a:lnTo>
                      <a:pt x="313" y="807"/>
                    </a:lnTo>
                    <a:lnTo>
                      <a:pt x="279" y="821"/>
                    </a:lnTo>
                    <a:lnTo>
                      <a:pt x="253" y="807"/>
                    </a:lnTo>
                    <a:lnTo>
                      <a:pt x="258" y="745"/>
                    </a:lnTo>
                    <a:lnTo>
                      <a:pt x="279" y="678"/>
                    </a:lnTo>
                    <a:lnTo>
                      <a:pt x="320" y="618"/>
                    </a:lnTo>
                    <a:lnTo>
                      <a:pt x="235" y="595"/>
                    </a:lnTo>
                    <a:lnTo>
                      <a:pt x="143" y="559"/>
                    </a:lnTo>
                    <a:lnTo>
                      <a:pt x="65" y="510"/>
                    </a:lnTo>
                    <a:lnTo>
                      <a:pt x="26" y="466"/>
                    </a:lnTo>
                    <a:lnTo>
                      <a:pt x="0" y="402"/>
                    </a:lnTo>
                    <a:lnTo>
                      <a:pt x="0" y="366"/>
                    </a:lnTo>
                    <a:lnTo>
                      <a:pt x="21" y="312"/>
                    </a:lnTo>
                    <a:lnTo>
                      <a:pt x="77" y="259"/>
                    </a:lnTo>
                    <a:lnTo>
                      <a:pt x="154" y="193"/>
                    </a:lnTo>
                    <a:lnTo>
                      <a:pt x="224" y="119"/>
                    </a:lnTo>
                    <a:close/>
                  </a:path>
                </a:pathLst>
              </a:custGeom>
              <a:solidFill>
                <a:srgbClr val="FF33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24" name="Freeform 1089"/>
              <p:cNvSpPr>
                <a:spLocks/>
              </p:cNvSpPr>
              <p:nvPr/>
            </p:nvSpPr>
            <p:spPr bwMode="auto">
              <a:xfrm>
                <a:off x="3069" y="1723"/>
                <a:ext cx="352" cy="360"/>
              </a:xfrm>
              <a:custGeom>
                <a:avLst/>
                <a:gdLst>
                  <a:gd name="T0" fmla="*/ 19 w 704"/>
                  <a:gd name="T1" fmla="*/ 39 h 721"/>
                  <a:gd name="T2" fmla="*/ 23 w 704"/>
                  <a:gd name="T3" fmla="*/ 38 h 721"/>
                  <a:gd name="T4" fmla="*/ 29 w 704"/>
                  <a:gd name="T5" fmla="*/ 37 h 721"/>
                  <a:gd name="T6" fmla="*/ 31 w 704"/>
                  <a:gd name="T7" fmla="*/ 36 h 721"/>
                  <a:gd name="T8" fmla="*/ 35 w 704"/>
                  <a:gd name="T9" fmla="*/ 33 h 721"/>
                  <a:gd name="T10" fmla="*/ 38 w 704"/>
                  <a:gd name="T11" fmla="*/ 29 h 721"/>
                  <a:gd name="T12" fmla="*/ 39 w 704"/>
                  <a:gd name="T13" fmla="*/ 27 h 721"/>
                  <a:gd name="T14" fmla="*/ 39 w 704"/>
                  <a:gd name="T15" fmla="*/ 24 h 721"/>
                  <a:gd name="T16" fmla="*/ 34 w 704"/>
                  <a:gd name="T17" fmla="*/ 21 h 721"/>
                  <a:gd name="T18" fmla="*/ 25 w 704"/>
                  <a:gd name="T19" fmla="*/ 17 h 721"/>
                  <a:gd name="T20" fmla="*/ 20 w 704"/>
                  <a:gd name="T21" fmla="*/ 16 h 721"/>
                  <a:gd name="T22" fmla="*/ 15 w 704"/>
                  <a:gd name="T23" fmla="*/ 17 h 721"/>
                  <a:gd name="T24" fmla="*/ 12 w 704"/>
                  <a:gd name="T25" fmla="*/ 18 h 721"/>
                  <a:gd name="T26" fmla="*/ 11 w 704"/>
                  <a:gd name="T27" fmla="*/ 19 h 721"/>
                  <a:gd name="T28" fmla="*/ 10 w 704"/>
                  <a:gd name="T29" fmla="*/ 17 h 721"/>
                  <a:gd name="T30" fmla="*/ 9 w 704"/>
                  <a:gd name="T31" fmla="*/ 16 h 721"/>
                  <a:gd name="T32" fmla="*/ 11 w 704"/>
                  <a:gd name="T33" fmla="*/ 13 h 721"/>
                  <a:gd name="T34" fmla="*/ 14 w 704"/>
                  <a:gd name="T35" fmla="*/ 13 h 721"/>
                  <a:gd name="T36" fmla="*/ 17 w 704"/>
                  <a:gd name="T37" fmla="*/ 13 h 721"/>
                  <a:gd name="T38" fmla="*/ 17 w 704"/>
                  <a:gd name="T39" fmla="*/ 12 h 721"/>
                  <a:gd name="T40" fmla="*/ 17 w 704"/>
                  <a:gd name="T41" fmla="*/ 8 h 721"/>
                  <a:gd name="T42" fmla="*/ 13 w 704"/>
                  <a:gd name="T43" fmla="*/ 6 h 721"/>
                  <a:gd name="T44" fmla="*/ 11 w 704"/>
                  <a:gd name="T45" fmla="*/ 4 h 721"/>
                  <a:gd name="T46" fmla="*/ 6 w 704"/>
                  <a:gd name="T47" fmla="*/ 5 h 721"/>
                  <a:gd name="T48" fmla="*/ 5 w 704"/>
                  <a:gd name="T49" fmla="*/ 6 h 721"/>
                  <a:gd name="T50" fmla="*/ 5 w 704"/>
                  <a:gd name="T51" fmla="*/ 7 h 721"/>
                  <a:gd name="T52" fmla="*/ 5 w 704"/>
                  <a:gd name="T53" fmla="*/ 9 h 721"/>
                  <a:gd name="T54" fmla="*/ 6 w 704"/>
                  <a:gd name="T55" fmla="*/ 11 h 721"/>
                  <a:gd name="T56" fmla="*/ 5 w 704"/>
                  <a:gd name="T57" fmla="*/ 12 h 721"/>
                  <a:gd name="T58" fmla="*/ 3 w 704"/>
                  <a:gd name="T59" fmla="*/ 12 h 721"/>
                  <a:gd name="T60" fmla="*/ 1 w 704"/>
                  <a:gd name="T61" fmla="*/ 11 h 721"/>
                  <a:gd name="T62" fmla="*/ 0 w 704"/>
                  <a:gd name="T63" fmla="*/ 8 h 721"/>
                  <a:gd name="T64" fmla="*/ 1 w 704"/>
                  <a:gd name="T65" fmla="*/ 4 h 721"/>
                  <a:gd name="T66" fmla="*/ 3 w 704"/>
                  <a:gd name="T67" fmla="*/ 3 h 721"/>
                  <a:gd name="T68" fmla="*/ 5 w 704"/>
                  <a:gd name="T69" fmla="*/ 1 h 721"/>
                  <a:gd name="T70" fmla="*/ 9 w 704"/>
                  <a:gd name="T71" fmla="*/ 0 h 721"/>
                  <a:gd name="T72" fmla="*/ 11 w 704"/>
                  <a:gd name="T73" fmla="*/ 0 h 721"/>
                  <a:gd name="T74" fmla="*/ 12 w 704"/>
                  <a:gd name="T75" fmla="*/ 0 h 721"/>
                  <a:gd name="T76" fmla="*/ 15 w 704"/>
                  <a:gd name="T77" fmla="*/ 2 h 721"/>
                  <a:gd name="T78" fmla="*/ 18 w 704"/>
                  <a:gd name="T79" fmla="*/ 4 h 721"/>
                  <a:gd name="T80" fmla="*/ 22 w 704"/>
                  <a:gd name="T81" fmla="*/ 8 h 721"/>
                  <a:gd name="T82" fmla="*/ 24 w 704"/>
                  <a:gd name="T83" fmla="*/ 12 h 721"/>
                  <a:gd name="T84" fmla="*/ 29 w 704"/>
                  <a:gd name="T85" fmla="*/ 15 h 721"/>
                  <a:gd name="T86" fmla="*/ 35 w 704"/>
                  <a:gd name="T87" fmla="*/ 17 h 721"/>
                  <a:gd name="T88" fmla="*/ 40 w 704"/>
                  <a:gd name="T89" fmla="*/ 20 h 721"/>
                  <a:gd name="T90" fmla="*/ 43 w 704"/>
                  <a:gd name="T91" fmla="*/ 21 h 721"/>
                  <a:gd name="T92" fmla="*/ 44 w 704"/>
                  <a:gd name="T93" fmla="*/ 22 h 721"/>
                  <a:gd name="T94" fmla="*/ 44 w 704"/>
                  <a:gd name="T95" fmla="*/ 27 h 721"/>
                  <a:gd name="T96" fmla="*/ 43 w 704"/>
                  <a:gd name="T97" fmla="*/ 32 h 721"/>
                  <a:gd name="T98" fmla="*/ 40 w 704"/>
                  <a:gd name="T99" fmla="*/ 35 h 721"/>
                  <a:gd name="T100" fmla="*/ 36 w 704"/>
                  <a:gd name="T101" fmla="*/ 39 h 721"/>
                  <a:gd name="T102" fmla="*/ 29 w 704"/>
                  <a:gd name="T103" fmla="*/ 42 h 721"/>
                  <a:gd name="T104" fmla="*/ 22 w 704"/>
                  <a:gd name="T105" fmla="*/ 45 h 721"/>
                  <a:gd name="T106" fmla="*/ 19 w 704"/>
                  <a:gd name="T107" fmla="*/ 44 h 721"/>
                  <a:gd name="T108" fmla="*/ 15 w 704"/>
                  <a:gd name="T109" fmla="*/ 42 h 721"/>
                  <a:gd name="T110" fmla="*/ 15 w 704"/>
                  <a:gd name="T111" fmla="*/ 40 h 721"/>
                  <a:gd name="T112" fmla="*/ 19 w 704"/>
                  <a:gd name="T113" fmla="*/ 39 h 721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704"/>
                  <a:gd name="T172" fmla="*/ 0 h 721"/>
                  <a:gd name="T173" fmla="*/ 704 w 704"/>
                  <a:gd name="T174" fmla="*/ 721 h 721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704" h="721">
                    <a:moveTo>
                      <a:pt x="304" y="634"/>
                    </a:moveTo>
                    <a:lnTo>
                      <a:pt x="373" y="623"/>
                    </a:lnTo>
                    <a:lnTo>
                      <a:pt x="469" y="599"/>
                    </a:lnTo>
                    <a:lnTo>
                      <a:pt x="501" y="586"/>
                    </a:lnTo>
                    <a:lnTo>
                      <a:pt x="557" y="542"/>
                    </a:lnTo>
                    <a:lnTo>
                      <a:pt x="605" y="473"/>
                    </a:lnTo>
                    <a:lnTo>
                      <a:pt x="619" y="436"/>
                    </a:lnTo>
                    <a:lnTo>
                      <a:pt x="619" y="390"/>
                    </a:lnTo>
                    <a:lnTo>
                      <a:pt x="538" y="340"/>
                    </a:lnTo>
                    <a:lnTo>
                      <a:pt x="400" y="276"/>
                    </a:lnTo>
                    <a:lnTo>
                      <a:pt x="311" y="266"/>
                    </a:lnTo>
                    <a:lnTo>
                      <a:pt x="253" y="275"/>
                    </a:lnTo>
                    <a:lnTo>
                      <a:pt x="207" y="296"/>
                    </a:lnTo>
                    <a:lnTo>
                      <a:pt x="177" y="305"/>
                    </a:lnTo>
                    <a:lnTo>
                      <a:pt x="147" y="285"/>
                    </a:lnTo>
                    <a:lnTo>
                      <a:pt x="138" y="257"/>
                    </a:lnTo>
                    <a:lnTo>
                      <a:pt x="184" y="223"/>
                    </a:lnTo>
                    <a:lnTo>
                      <a:pt x="226" y="220"/>
                    </a:lnTo>
                    <a:lnTo>
                      <a:pt x="262" y="211"/>
                    </a:lnTo>
                    <a:lnTo>
                      <a:pt x="272" y="193"/>
                    </a:lnTo>
                    <a:lnTo>
                      <a:pt x="262" y="135"/>
                    </a:lnTo>
                    <a:lnTo>
                      <a:pt x="216" y="96"/>
                    </a:lnTo>
                    <a:lnTo>
                      <a:pt x="166" y="78"/>
                    </a:lnTo>
                    <a:lnTo>
                      <a:pt x="108" y="80"/>
                    </a:lnTo>
                    <a:lnTo>
                      <a:pt x="78" y="96"/>
                    </a:lnTo>
                    <a:lnTo>
                      <a:pt x="65" y="126"/>
                    </a:lnTo>
                    <a:lnTo>
                      <a:pt x="69" y="158"/>
                    </a:lnTo>
                    <a:lnTo>
                      <a:pt x="85" y="179"/>
                    </a:lnTo>
                    <a:lnTo>
                      <a:pt x="69" y="197"/>
                    </a:lnTo>
                    <a:lnTo>
                      <a:pt x="35" y="202"/>
                    </a:lnTo>
                    <a:lnTo>
                      <a:pt x="7" y="176"/>
                    </a:lnTo>
                    <a:lnTo>
                      <a:pt x="0" y="135"/>
                    </a:lnTo>
                    <a:lnTo>
                      <a:pt x="16" y="78"/>
                    </a:lnTo>
                    <a:lnTo>
                      <a:pt x="49" y="53"/>
                    </a:lnTo>
                    <a:lnTo>
                      <a:pt x="78" y="23"/>
                    </a:lnTo>
                    <a:lnTo>
                      <a:pt x="134" y="9"/>
                    </a:lnTo>
                    <a:lnTo>
                      <a:pt x="184" y="0"/>
                    </a:lnTo>
                    <a:lnTo>
                      <a:pt x="207" y="0"/>
                    </a:lnTo>
                    <a:lnTo>
                      <a:pt x="246" y="34"/>
                    </a:lnTo>
                    <a:lnTo>
                      <a:pt x="281" y="71"/>
                    </a:lnTo>
                    <a:lnTo>
                      <a:pt x="341" y="140"/>
                    </a:lnTo>
                    <a:lnTo>
                      <a:pt x="393" y="206"/>
                    </a:lnTo>
                    <a:lnTo>
                      <a:pt x="472" y="250"/>
                    </a:lnTo>
                    <a:lnTo>
                      <a:pt x="550" y="285"/>
                    </a:lnTo>
                    <a:lnTo>
                      <a:pt x="639" y="328"/>
                    </a:lnTo>
                    <a:lnTo>
                      <a:pt x="688" y="345"/>
                    </a:lnTo>
                    <a:lnTo>
                      <a:pt x="704" y="367"/>
                    </a:lnTo>
                    <a:lnTo>
                      <a:pt x="697" y="445"/>
                    </a:lnTo>
                    <a:lnTo>
                      <a:pt x="674" y="515"/>
                    </a:lnTo>
                    <a:lnTo>
                      <a:pt x="635" y="568"/>
                    </a:lnTo>
                    <a:lnTo>
                      <a:pt x="570" y="634"/>
                    </a:lnTo>
                    <a:lnTo>
                      <a:pt x="478" y="685"/>
                    </a:lnTo>
                    <a:lnTo>
                      <a:pt x="354" y="721"/>
                    </a:lnTo>
                    <a:lnTo>
                      <a:pt x="295" y="715"/>
                    </a:lnTo>
                    <a:lnTo>
                      <a:pt x="253" y="685"/>
                    </a:lnTo>
                    <a:lnTo>
                      <a:pt x="246" y="650"/>
                    </a:lnTo>
                    <a:lnTo>
                      <a:pt x="304" y="634"/>
                    </a:lnTo>
                    <a:close/>
                  </a:path>
                </a:pathLst>
              </a:custGeom>
              <a:solidFill>
                <a:srgbClr val="FF33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25" name="Freeform 1090"/>
              <p:cNvSpPr>
                <a:spLocks/>
              </p:cNvSpPr>
              <p:nvPr/>
            </p:nvSpPr>
            <p:spPr bwMode="auto">
              <a:xfrm>
                <a:off x="3250" y="2367"/>
                <a:ext cx="200" cy="471"/>
              </a:xfrm>
              <a:custGeom>
                <a:avLst/>
                <a:gdLst>
                  <a:gd name="T0" fmla="*/ 1 w 400"/>
                  <a:gd name="T1" fmla="*/ 6 h 941"/>
                  <a:gd name="T2" fmla="*/ 0 w 400"/>
                  <a:gd name="T3" fmla="*/ 3 h 941"/>
                  <a:gd name="T4" fmla="*/ 3 w 400"/>
                  <a:gd name="T5" fmla="*/ 0 h 941"/>
                  <a:gd name="T6" fmla="*/ 6 w 400"/>
                  <a:gd name="T7" fmla="*/ 1 h 941"/>
                  <a:gd name="T8" fmla="*/ 9 w 400"/>
                  <a:gd name="T9" fmla="*/ 2 h 941"/>
                  <a:gd name="T10" fmla="*/ 11 w 400"/>
                  <a:gd name="T11" fmla="*/ 5 h 941"/>
                  <a:gd name="T12" fmla="*/ 13 w 400"/>
                  <a:gd name="T13" fmla="*/ 13 h 941"/>
                  <a:gd name="T14" fmla="*/ 15 w 400"/>
                  <a:gd name="T15" fmla="*/ 19 h 941"/>
                  <a:gd name="T16" fmla="*/ 19 w 400"/>
                  <a:gd name="T17" fmla="*/ 25 h 941"/>
                  <a:gd name="T18" fmla="*/ 19 w 400"/>
                  <a:gd name="T19" fmla="*/ 29 h 941"/>
                  <a:gd name="T20" fmla="*/ 19 w 400"/>
                  <a:gd name="T21" fmla="*/ 31 h 941"/>
                  <a:gd name="T22" fmla="*/ 17 w 400"/>
                  <a:gd name="T23" fmla="*/ 35 h 941"/>
                  <a:gd name="T24" fmla="*/ 13 w 400"/>
                  <a:gd name="T25" fmla="*/ 41 h 941"/>
                  <a:gd name="T26" fmla="*/ 12 w 400"/>
                  <a:gd name="T27" fmla="*/ 47 h 941"/>
                  <a:gd name="T28" fmla="*/ 11 w 400"/>
                  <a:gd name="T29" fmla="*/ 49 h 941"/>
                  <a:gd name="T30" fmla="*/ 13 w 400"/>
                  <a:gd name="T31" fmla="*/ 51 h 941"/>
                  <a:gd name="T32" fmla="*/ 17 w 400"/>
                  <a:gd name="T33" fmla="*/ 53 h 941"/>
                  <a:gd name="T34" fmla="*/ 23 w 400"/>
                  <a:gd name="T35" fmla="*/ 54 h 941"/>
                  <a:gd name="T36" fmla="*/ 25 w 400"/>
                  <a:gd name="T37" fmla="*/ 55 h 941"/>
                  <a:gd name="T38" fmla="*/ 23 w 400"/>
                  <a:gd name="T39" fmla="*/ 58 h 941"/>
                  <a:gd name="T40" fmla="*/ 18 w 400"/>
                  <a:gd name="T41" fmla="*/ 59 h 941"/>
                  <a:gd name="T42" fmla="*/ 15 w 400"/>
                  <a:gd name="T43" fmla="*/ 59 h 941"/>
                  <a:gd name="T44" fmla="*/ 13 w 400"/>
                  <a:gd name="T45" fmla="*/ 56 h 941"/>
                  <a:gd name="T46" fmla="*/ 10 w 400"/>
                  <a:gd name="T47" fmla="*/ 54 h 941"/>
                  <a:gd name="T48" fmla="*/ 6 w 400"/>
                  <a:gd name="T49" fmla="*/ 54 h 941"/>
                  <a:gd name="T50" fmla="*/ 5 w 400"/>
                  <a:gd name="T51" fmla="*/ 53 h 941"/>
                  <a:gd name="T52" fmla="*/ 3 w 400"/>
                  <a:gd name="T53" fmla="*/ 51 h 941"/>
                  <a:gd name="T54" fmla="*/ 6 w 400"/>
                  <a:gd name="T55" fmla="*/ 49 h 941"/>
                  <a:gd name="T56" fmla="*/ 7 w 400"/>
                  <a:gd name="T57" fmla="*/ 45 h 941"/>
                  <a:gd name="T58" fmla="*/ 10 w 400"/>
                  <a:gd name="T59" fmla="*/ 43 h 941"/>
                  <a:gd name="T60" fmla="*/ 12 w 400"/>
                  <a:gd name="T61" fmla="*/ 36 h 941"/>
                  <a:gd name="T62" fmla="*/ 13 w 400"/>
                  <a:gd name="T63" fmla="*/ 32 h 941"/>
                  <a:gd name="T64" fmla="*/ 13 w 400"/>
                  <a:gd name="T65" fmla="*/ 29 h 941"/>
                  <a:gd name="T66" fmla="*/ 13 w 400"/>
                  <a:gd name="T67" fmla="*/ 25 h 941"/>
                  <a:gd name="T68" fmla="*/ 11 w 400"/>
                  <a:gd name="T69" fmla="*/ 21 h 941"/>
                  <a:gd name="T70" fmla="*/ 7 w 400"/>
                  <a:gd name="T71" fmla="*/ 18 h 941"/>
                  <a:gd name="T72" fmla="*/ 3 w 400"/>
                  <a:gd name="T73" fmla="*/ 12 h 941"/>
                  <a:gd name="T74" fmla="*/ 1 w 400"/>
                  <a:gd name="T75" fmla="*/ 6 h 94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400"/>
                  <a:gd name="T115" fmla="*/ 0 h 941"/>
                  <a:gd name="T116" fmla="*/ 400 w 400"/>
                  <a:gd name="T117" fmla="*/ 941 h 94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400" h="941">
                    <a:moveTo>
                      <a:pt x="10" y="86"/>
                    </a:moveTo>
                    <a:lnTo>
                      <a:pt x="0" y="46"/>
                    </a:lnTo>
                    <a:lnTo>
                      <a:pt x="40" y="0"/>
                    </a:lnTo>
                    <a:lnTo>
                      <a:pt x="93" y="3"/>
                    </a:lnTo>
                    <a:lnTo>
                      <a:pt x="131" y="21"/>
                    </a:lnTo>
                    <a:lnTo>
                      <a:pt x="175" y="79"/>
                    </a:lnTo>
                    <a:lnTo>
                      <a:pt x="207" y="196"/>
                    </a:lnTo>
                    <a:lnTo>
                      <a:pt x="251" y="301"/>
                    </a:lnTo>
                    <a:lnTo>
                      <a:pt x="290" y="398"/>
                    </a:lnTo>
                    <a:lnTo>
                      <a:pt x="290" y="451"/>
                    </a:lnTo>
                    <a:lnTo>
                      <a:pt x="290" y="493"/>
                    </a:lnTo>
                    <a:lnTo>
                      <a:pt x="269" y="547"/>
                    </a:lnTo>
                    <a:lnTo>
                      <a:pt x="214" y="654"/>
                    </a:lnTo>
                    <a:lnTo>
                      <a:pt x="182" y="748"/>
                    </a:lnTo>
                    <a:lnTo>
                      <a:pt x="171" y="784"/>
                    </a:lnTo>
                    <a:lnTo>
                      <a:pt x="196" y="812"/>
                    </a:lnTo>
                    <a:lnTo>
                      <a:pt x="269" y="833"/>
                    </a:lnTo>
                    <a:lnTo>
                      <a:pt x="359" y="854"/>
                    </a:lnTo>
                    <a:lnTo>
                      <a:pt x="400" y="877"/>
                    </a:lnTo>
                    <a:lnTo>
                      <a:pt x="359" y="913"/>
                    </a:lnTo>
                    <a:lnTo>
                      <a:pt x="279" y="941"/>
                    </a:lnTo>
                    <a:lnTo>
                      <a:pt x="240" y="931"/>
                    </a:lnTo>
                    <a:lnTo>
                      <a:pt x="207" y="888"/>
                    </a:lnTo>
                    <a:lnTo>
                      <a:pt x="152" y="854"/>
                    </a:lnTo>
                    <a:lnTo>
                      <a:pt x="106" y="854"/>
                    </a:lnTo>
                    <a:lnTo>
                      <a:pt x="76" y="847"/>
                    </a:lnTo>
                    <a:lnTo>
                      <a:pt x="62" y="812"/>
                    </a:lnTo>
                    <a:lnTo>
                      <a:pt x="83" y="773"/>
                    </a:lnTo>
                    <a:lnTo>
                      <a:pt x="120" y="720"/>
                    </a:lnTo>
                    <a:lnTo>
                      <a:pt x="152" y="676"/>
                    </a:lnTo>
                    <a:lnTo>
                      <a:pt x="192" y="570"/>
                    </a:lnTo>
                    <a:lnTo>
                      <a:pt x="207" y="504"/>
                    </a:lnTo>
                    <a:lnTo>
                      <a:pt x="214" y="451"/>
                    </a:lnTo>
                    <a:lnTo>
                      <a:pt x="203" y="398"/>
                    </a:lnTo>
                    <a:lnTo>
                      <a:pt x="171" y="336"/>
                    </a:lnTo>
                    <a:lnTo>
                      <a:pt x="116" y="279"/>
                    </a:lnTo>
                    <a:lnTo>
                      <a:pt x="62" y="186"/>
                    </a:lnTo>
                    <a:lnTo>
                      <a:pt x="10" y="86"/>
                    </a:lnTo>
                    <a:close/>
                  </a:path>
                </a:pathLst>
              </a:custGeom>
              <a:solidFill>
                <a:srgbClr val="FF33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626" name="Freeform 1091"/>
              <p:cNvSpPr>
                <a:spLocks/>
              </p:cNvSpPr>
              <p:nvPr/>
            </p:nvSpPr>
            <p:spPr bwMode="auto">
              <a:xfrm>
                <a:off x="3118" y="2372"/>
                <a:ext cx="141" cy="491"/>
              </a:xfrm>
              <a:custGeom>
                <a:avLst/>
                <a:gdLst>
                  <a:gd name="T0" fmla="*/ 7 w 281"/>
                  <a:gd name="T1" fmla="*/ 15 h 982"/>
                  <a:gd name="T2" fmla="*/ 10 w 281"/>
                  <a:gd name="T3" fmla="*/ 7 h 982"/>
                  <a:gd name="T4" fmla="*/ 11 w 281"/>
                  <a:gd name="T5" fmla="*/ 2 h 982"/>
                  <a:gd name="T6" fmla="*/ 13 w 281"/>
                  <a:gd name="T7" fmla="*/ 0 h 982"/>
                  <a:gd name="T8" fmla="*/ 16 w 281"/>
                  <a:gd name="T9" fmla="*/ 1 h 982"/>
                  <a:gd name="T10" fmla="*/ 18 w 281"/>
                  <a:gd name="T11" fmla="*/ 4 h 982"/>
                  <a:gd name="T12" fmla="*/ 17 w 281"/>
                  <a:gd name="T13" fmla="*/ 8 h 982"/>
                  <a:gd name="T14" fmla="*/ 15 w 281"/>
                  <a:gd name="T15" fmla="*/ 15 h 982"/>
                  <a:gd name="T16" fmla="*/ 13 w 281"/>
                  <a:gd name="T17" fmla="*/ 24 h 982"/>
                  <a:gd name="T18" fmla="*/ 12 w 281"/>
                  <a:gd name="T19" fmla="*/ 30 h 982"/>
                  <a:gd name="T20" fmla="*/ 12 w 281"/>
                  <a:gd name="T21" fmla="*/ 38 h 982"/>
                  <a:gd name="T22" fmla="*/ 13 w 281"/>
                  <a:gd name="T23" fmla="*/ 45 h 982"/>
                  <a:gd name="T24" fmla="*/ 14 w 281"/>
                  <a:gd name="T25" fmla="*/ 51 h 982"/>
                  <a:gd name="T26" fmla="*/ 15 w 281"/>
                  <a:gd name="T27" fmla="*/ 53 h 982"/>
                  <a:gd name="T28" fmla="*/ 14 w 281"/>
                  <a:gd name="T29" fmla="*/ 54 h 982"/>
                  <a:gd name="T30" fmla="*/ 11 w 281"/>
                  <a:gd name="T31" fmla="*/ 56 h 982"/>
                  <a:gd name="T32" fmla="*/ 8 w 281"/>
                  <a:gd name="T33" fmla="*/ 59 h 982"/>
                  <a:gd name="T34" fmla="*/ 7 w 281"/>
                  <a:gd name="T35" fmla="*/ 61 h 982"/>
                  <a:gd name="T36" fmla="*/ 5 w 281"/>
                  <a:gd name="T37" fmla="*/ 61 h 982"/>
                  <a:gd name="T38" fmla="*/ 0 w 281"/>
                  <a:gd name="T39" fmla="*/ 60 h 982"/>
                  <a:gd name="T40" fmla="*/ 1 w 281"/>
                  <a:gd name="T41" fmla="*/ 58 h 982"/>
                  <a:gd name="T42" fmla="*/ 3 w 281"/>
                  <a:gd name="T43" fmla="*/ 56 h 982"/>
                  <a:gd name="T44" fmla="*/ 8 w 281"/>
                  <a:gd name="T45" fmla="*/ 53 h 982"/>
                  <a:gd name="T46" fmla="*/ 10 w 281"/>
                  <a:gd name="T47" fmla="*/ 51 h 982"/>
                  <a:gd name="T48" fmla="*/ 11 w 281"/>
                  <a:gd name="T49" fmla="*/ 49 h 982"/>
                  <a:gd name="T50" fmla="*/ 11 w 281"/>
                  <a:gd name="T51" fmla="*/ 45 h 982"/>
                  <a:gd name="T52" fmla="*/ 10 w 281"/>
                  <a:gd name="T53" fmla="*/ 38 h 982"/>
                  <a:gd name="T54" fmla="*/ 8 w 281"/>
                  <a:gd name="T55" fmla="*/ 31 h 982"/>
                  <a:gd name="T56" fmla="*/ 7 w 281"/>
                  <a:gd name="T57" fmla="*/ 26 h 982"/>
                  <a:gd name="T58" fmla="*/ 7 w 281"/>
                  <a:gd name="T59" fmla="*/ 21 h 982"/>
                  <a:gd name="T60" fmla="*/ 7 w 281"/>
                  <a:gd name="T61" fmla="*/ 15 h 982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281"/>
                  <a:gd name="T94" fmla="*/ 0 h 982"/>
                  <a:gd name="T95" fmla="*/ 281 w 281"/>
                  <a:gd name="T96" fmla="*/ 982 h 982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281" h="982">
                    <a:moveTo>
                      <a:pt x="111" y="243"/>
                    </a:moveTo>
                    <a:lnTo>
                      <a:pt x="145" y="108"/>
                    </a:lnTo>
                    <a:lnTo>
                      <a:pt x="166" y="22"/>
                    </a:lnTo>
                    <a:lnTo>
                      <a:pt x="203" y="0"/>
                    </a:lnTo>
                    <a:lnTo>
                      <a:pt x="255" y="7"/>
                    </a:lnTo>
                    <a:lnTo>
                      <a:pt x="281" y="60"/>
                    </a:lnTo>
                    <a:lnTo>
                      <a:pt x="258" y="126"/>
                    </a:lnTo>
                    <a:lnTo>
                      <a:pt x="234" y="243"/>
                    </a:lnTo>
                    <a:lnTo>
                      <a:pt x="200" y="375"/>
                    </a:lnTo>
                    <a:lnTo>
                      <a:pt x="189" y="468"/>
                    </a:lnTo>
                    <a:lnTo>
                      <a:pt x="189" y="597"/>
                    </a:lnTo>
                    <a:lnTo>
                      <a:pt x="203" y="705"/>
                    </a:lnTo>
                    <a:lnTo>
                      <a:pt x="214" y="807"/>
                    </a:lnTo>
                    <a:lnTo>
                      <a:pt x="226" y="839"/>
                    </a:lnTo>
                    <a:lnTo>
                      <a:pt x="211" y="860"/>
                    </a:lnTo>
                    <a:lnTo>
                      <a:pt x="166" y="882"/>
                    </a:lnTo>
                    <a:lnTo>
                      <a:pt x="126" y="929"/>
                    </a:lnTo>
                    <a:lnTo>
                      <a:pt x="104" y="979"/>
                    </a:lnTo>
                    <a:lnTo>
                      <a:pt x="67" y="982"/>
                    </a:lnTo>
                    <a:lnTo>
                      <a:pt x="0" y="951"/>
                    </a:lnTo>
                    <a:lnTo>
                      <a:pt x="11" y="919"/>
                    </a:lnTo>
                    <a:lnTo>
                      <a:pt x="48" y="894"/>
                    </a:lnTo>
                    <a:lnTo>
                      <a:pt x="115" y="839"/>
                    </a:lnTo>
                    <a:lnTo>
                      <a:pt x="149" y="811"/>
                    </a:lnTo>
                    <a:lnTo>
                      <a:pt x="166" y="775"/>
                    </a:lnTo>
                    <a:lnTo>
                      <a:pt x="166" y="705"/>
                    </a:lnTo>
                    <a:lnTo>
                      <a:pt x="145" y="593"/>
                    </a:lnTo>
                    <a:lnTo>
                      <a:pt x="122" y="494"/>
                    </a:lnTo>
                    <a:lnTo>
                      <a:pt x="111" y="404"/>
                    </a:lnTo>
                    <a:lnTo>
                      <a:pt x="104" y="333"/>
                    </a:lnTo>
                    <a:lnTo>
                      <a:pt x="111" y="243"/>
                    </a:lnTo>
                    <a:close/>
                  </a:path>
                </a:pathLst>
              </a:custGeom>
              <a:solidFill>
                <a:srgbClr val="FF33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20" name="Group 1092"/>
          <p:cNvGrpSpPr>
            <a:grpSpLocks/>
          </p:cNvGrpSpPr>
          <p:nvPr/>
        </p:nvGrpSpPr>
        <p:grpSpPr bwMode="auto">
          <a:xfrm>
            <a:off x="1038225" y="3636963"/>
            <a:ext cx="1468438" cy="1839912"/>
            <a:chOff x="654" y="2291"/>
            <a:chExt cx="925" cy="1159"/>
          </a:xfrm>
        </p:grpSpPr>
        <p:sp>
          <p:nvSpPr>
            <p:cNvPr id="25608" name="Rectangle 1093"/>
            <p:cNvSpPr>
              <a:spLocks noChangeArrowheads="1"/>
            </p:cNvSpPr>
            <p:nvPr/>
          </p:nvSpPr>
          <p:spPr bwMode="auto">
            <a:xfrm>
              <a:off x="1012" y="2291"/>
              <a:ext cx="567" cy="53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09" name="Freeform 1094"/>
            <p:cNvSpPr>
              <a:spLocks/>
            </p:cNvSpPr>
            <p:nvPr/>
          </p:nvSpPr>
          <p:spPr bwMode="auto">
            <a:xfrm>
              <a:off x="654" y="2621"/>
              <a:ext cx="924" cy="575"/>
            </a:xfrm>
            <a:custGeom>
              <a:avLst/>
              <a:gdLst>
                <a:gd name="T0" fmla="*/ 45 w 1850"/>
                <a:gd name="T1" fmla="*/ 0 h 1149"/>
                <a:gd name="T2" fmla="*/ 115 w 1850"/>
                <a:gd name="T3" fmla="*/ 0 h 1149"/>
                <a:gd name="T4" fmla="*/ 76 w 1850"/>
                <a:gd name="T5" fmla="*/ 72 h 1149"/>
                <a:gd name="T6" fmla="*/ 0 w 1850"/>
                <a:gd name="T7" fmla="*/ 72 h 1149"/>
                <a:gd name="T8" fmla="*/ 45 w 1850"/>
                <a:gd name="T9" fmla="*/ 0 h 1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0"/>
                <a:gd name="T16" fmla="*/ 0 h 1149"/>
                <a:gd name="T17" fmla="*/ 1850 w 1850"/>
                <a:gd name="T18" fmla="*/ 1149 h 11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0" h="1149">
                  <a:moveTo>
                    <a:pt x="722" y="0"/>
                  </a:moveTo>
                  <a:lnTo>
                    <a:pt x="1850" y="0"/>
                  </a:lnTo>
                  <a:lnTo>
                    <a:pt x="1221" y="1149"/>
                  </a:lnTo>
                  <a:lnTo>
                    <a:pt x="0" y="1149"/>
                  </a:lnTo>
                  <a:lnTo>
                    <a:pt x="72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10" name="Oval 1095"/>
            <p:cNvSpPr>
              <a:spLocks noChangeArrowheads="1"/>
            </p:cNvSpPr>
            <p:nvPr/>
          </p:nvSpPr>
          <p:spPr bwMode="auto">
            <a:xfrm>
              <a:off x="1190" y="2398"/>
              <a:ext cx="165" cy="165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11" name="Freeform 1096"/>
            <p:cNvSpPr>
              <a:spLocks/>
            </p:cNvSpPr>
            <p:nvPr/>
          </p:nvSpPr>
          <p:spPr bwMode="auto">
            <a:xfrm>
              <a:off x="755" y="2570"/>
              <a:ext cx="731" cy="516"/>
            </a:xfrm>
            <a:custGeom>
              <a:avLst/>
              <a:gdLst>
                <a:gd name="T0" fmla="*/ 39 w 1463"/>
                <a:gd name="T1" fmla="*/ 6 h 1032"/>
                <a:gd name="T2" fmla="*/ 48 w 1463"/>
                <a:gd name="T3" fmla="*/ 2 h 1032"/>
                <a:gd name="T4" fmla="*/ 54 w 1463"/>
                <a:gd name="T5" fmla="*/ 1 h 1032"/>
                <a:gd name="T6" fmla="*/ 59 w 1463"/>
                <a:gd name="T7" fmla="*/ 1 h 1032"/>
                <a:gd name="T8" fmla="*/ 66 w 1463"/>
                <a:gd name="T9" fmla="*/ 0 h 1032"/>
                <a:gd name="T10" fmla="*/ 72 w 1463"/>
                <a:gd name="T11" fmla="*/ 1 h 1032"/>
                <a:gd name="T12" fmla="*/ 76 w 1463"/>
                <a:gd name="T13" fmla="*/ 2 h 1032"/>
                <a:gd name="T14" fmla="*/ 81 w 1463"/>
                <a:gd name="T15" fmla="*/ 5 h 1032"/>
                <a:gd name="T16" fmla="*/ 86 w 1463"/>
                <a:gd name="T17" fmla="*/ 8 h 1032"/>
                <a:gd name="T18" fmla="*/ 91 w 1463"/>
                <a:gd name="T19" fmla="*/ 14 h 1032"/>
                <a:gd name="T20" fmla="*/ 62 w 1463"/>
                <a:gd name="T21" fmla="*/ 65 h 1032"/>
                <a:gd name="T22" fmla="*/ 0 w 1463"/>
                <a:gd name="T23" fmla="*/ 65 h 1032"/>
                <a:gd name="T24" fmla="*/ 39 w 1463"/>
                <a:gd name="T25" fmla="*/ 6 h 10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63"/>
                <a:gd name="T40" fmla="*/ 0 h 1032"/>
                <a:gd name="T41" fmla="*/ 1463 w 1463"/>
                <a:gd name="T42" fmla="*/ 1032 h 10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63" h="1032">
                  <a:moveTo>
                    <a:pt x="629" y="104"/>
                  </a:moveTo>
                  <a:lnTo>
                    <a:pt x="770" y="37"/>
                  </a:lnTo>
                  <a:lnTo>
                    <a:pt x="867" y="11"/>
                  </a:lnTo>
                  <a:lnTo>
                    <a:pt x="956" y="2"/>
                  </a:lnTo>
                  <a:lnTo>
                    <a:pt x="1059" y="0"/>
                  </a:lnTo>
                  <a:lnTo>
                    <a:pt x="1156" y="17"/>
                  </a:lnTo>
                  <a:lnTo>
                    <a:pt x="1230" y="37"/>
                  </a:lnTo>
                  <a:lnTo>
                    <a:pt x="1305" y="84"/>
                  </a:lnTo>
                  <a:lnTo>
                    <a:pt x="1389" y="141"/>
                  </a:lnTo>
                  <a:lnTo>
                    <a:pt x="1463" y="234"/>
                  </a:lnTo>
                  <a:lnTo>
                    <a:pt x="999" y="1032"/>
                  </a:lnTo>
                  <a:lnTo>
                    <a:pt x="0" y="1032"/>
                  </a:lnTo>
                  <a:lnTo>
                    <a:pt x="629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5612" name="Freeform 1097"/>
            <p:cNvSpPr>
              <a:spLocks/>
            </p:cNvSpPr>
            <p:nvPr/>
          </p:nvSpPr>
          <p:spPr bwMode="auto">
            <a:xfrm>
              <a:off x="654" y="2931"/>
              <a:ext cx="609" cy="519"/>
            </a:xfrm>
            <a:custGeom>
              <a:avLst/>
              <a:gdLst>
                <a:gd name="T0" fmla="*/ 0 w 1218"/>
                <a:gd name="T1" fmla="*/ 0 h 1039"/>
                <a:gd name="T2" fmla="*/ 0 w 1218"/>
                <a:gd name="T3" fmla="*/ 64 h 1039"/>
                <a:gd name="T4" fmla="*/ 10 w 1218"/>
                <a:gd name="T5" fmla="*/ 64 h 1039"/>
                <a:gd name="T6" fmla="*/ 10 w 1218"/>
                <a:gd name="T7" fmla="*/ 38 h 1039"/>
                <a:gd name="T8" fmla="*/ 67 w 1218"/>
                <a:gd name="T9" fmla="*/ 38 h 1039"/>
                <a:gd name="T10" fmla="*/ 67 w 1218"/>
                <a:gd name="T11" fmla="*/ 64 h 1039"/>
                <a:gd name="T12" fmla="*/ 76 w 1218"/>
                <a:gd name="T13" fmla="*/ 64 h 1039"/>
                <a:gd name="T14" fmla="*/ 76 w 1218"/>
                <a:gd name="T15" fmla="*/ 0 h 1039"/>
                <a:gd name="T16" fmla="*/ 62 w 1218"/>
                <a:gd name="T17" fmla="*/ 0 h 1039"/>
                <a:gd name="T18" fmla="*/ 0 w 1218"/>
                <a:gd name="T19" fmla="*/ 0 h 10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18"/>
                <a:gd name="T31" fmla="*/ 0 h 1039"/>
                <a:gd name="T32" fmla="*/ 1218 w 1218"/>
                <a:gd name="T33" fmla="*/ 1039 h 10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18" h="1039">
                  <a:moveTo>
                    <a:pt x="0" y="0"/>
                  </a:moveTo>
                  <a:lnTo>
                    <a:pt x="0" y="1039"/>
                  </a:lnTo>
                  <a:lnTo>
                    <a:pt x="149" y="1039"/>
                  </a:lnTo>
                  <a:lnTo>
                    <a:pt x="149" y="612"/>
                  </a:lnTo>
                  <a:lnTo>
                    <a:pt x="1071" y="611"/>
                  </a:lnTo>
                  <a:lnTo>
                    <a:pt x="1071" y="1039"/>
                  </a:lnTo>
                  <a:lnTo>
                    <a:pt x="1218" y="1039"/>
                  </a:lnTo>
                  <a:lnTo>
                    <a:pt x="1218" y="0"/>
                  </a:lnTo>
                  <a:lnTo>
                    <a:pt x="10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FB092-10CB-4CCD-836D-423DE0A2AAAF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graphicFrame>
        <p:nvGraphicFramePr>
          <p:cNvPr id="736259" name="Object 3"/>
          <p:cNvGraphicFramePr>
            <a:graphicFrameLocks noChangeAspect="1"/>
          </p:cNvGraphicFramePr>
          <p:nvPr/>
        </p:nvGraphicFramePr>
        <p:xfrm>
          <a:off x="5334000" y="2667000"/>
          <a:ext cx="1717675" cy="2535238"/>
        </p:xfrm>
        <a:graphic>
          <a:graphicData uri="http://schemas.openxmlformats.org/presentationml/2006/ole">
            <p:oleObj spid="_x0000_s4098" name="多媒體項目" r:id="rId4" imgW="2712960" imgH="4002480" progId="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2286000" y="1828800"/>
          <a:ext cx="3159125" cy="2595563"/>
        </p:xfrm>
        <a:graphic>
          <a:graphicData uri="http://schemas.openxmlformats.org/presentationml/2006/ole">
            <p:oleObj spid="_x0000_s4099" name="多媒體項目" r:id="rId5" imgW="1441800" imgH="1185480" progId="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10400" y="1905000"/>
            <a:ext cx="1784350" cy="1143000"/>
            <a:chOff x="4416" y="1200"/>
            <a:chExt cx="1124" cy="720"/>
          </a:xfrm>
        </p:grpSpPr>
        <p:sp>
          <p:nvSpPr>
            <p:cNvPr id="26646" name="AutoShape 6"/>
            <p:cNvSpPr>
              <a:spLocks noChangeArrowheads="1"/>
            </p:cNvSpPr>
            <p:nvPr/>
          </p:nvSpPr>
          <p:spPr bwMode="auto">
            <a:xfrm>
              <a:off x="4416" y="1200"/>
              <a:ext cx="1104" cy="720"/>
            </a:xfrm>
            <a:prstGeom prst="wedgeEllipseCallout">
              <a:avLst>
                <a:gd name="adj1" fmla="val -88227"/>
                <a:gd name="adj2" fmla="val 75000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FontTx/>
                <a:buChar char="•"/>
              </a:pPr>
              <a:endParaRPr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6647" name="Text Box 7"/>
            <p:cNvSpPr txBox="1">
              <a:spLocks noChangeArrowheads="1"/>
            </p:cNvSpPr>
            <p:nvPr/>
          </p:nvSpPr>
          <p:spPr bwMode="auto">
            <a:xfrm>
              <a:off x="4416" y="1440"/>
              <a:ext cx="1124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咦？是水管嗎？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19400" y="3124200"/>
            <a:ext cx="1160463" cy="1905000"/>
            <a:chOff x="1776" y="1968"/>
            <a:chExt cx="731" cy="1200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872" y="2160"/>
              <a:ext cx="635" cy="1008"/>
              <a:chOff x="380" y="2933"/>
              <a:chExt cx="635" cy="912"/>
            </a:xfrm>
          </p:grpSpPr>
          <p:sp>
            <p:nvSpPr>
              <p:cNvPr id="26640" name="Freeform 10"/>
              <p:cNvSpPr>
                <a:spLocks/>
              </p:cNvSpPr>
              <p:nvPr/>
            </p:nvSpPr>
            <p:spPr bwMode="auto">
              <a:xfrm>
                <a:off x="447" y="2933"/>
                <a:ext cx="240" cy="235"/>
              </a:xfrm>
              <a:custGeom>
                <a:avLst/>
                <a:gdLst>
                  <a:gd name="T0" fmla="*/ 159 w 240"/>
                  <a:gd name="T1" fmla="*/ 61 h 235"/>
                  <a:gd name="T2" fmla="*/ 146 w 240"/>
                  <a:gd name="T3" fmla="*/ 36 h 235"/>
                  <a:gd name="T4" fmla="*/ 129 w 240"/>
                  <a:gd name="T5" fmla="*/ 18 h 235"/>
                  <a:gd name="T6" fmla="*/ 109 w 240"/>
                  <a:gd name="T7" fmla="*/ 6 h 235"/>
                  <a:gd name="T8" fmla="*/ 88 w 240"/>
                  <a:gd name="T9" fmla="*/ 0 h 235"/>
                  <a:gd name="T10" fmla="*/ 67 w 240"/>
                  <a:gd name="T11" fmla="*/ 0 h 235"/>
                  <a:gd name="T12" fmla="*/ 49 w 240"/>
                  <a:gd name="T13" fmla="*/ 6 h 235"/>
                  <a:gd name="T14" fmla="*/ 35 w 240"/>
                  <a:gd name="T15" fmla="*/ 13 h 235"/>
                  <a:gd name="T16" fmla="*/ 21 w 240"/>
                  <a:gd name="T17" fmla="*/ 25 h 235"/>
                  <a:gd name="T18" fmla="*/ 11 w 240"/>
                  <a:gd name="T19" fmla="*/ 43 h 235"/>
                  <a:gd name="T20" fmla="*/ 4 w 240"/>
                  <a:gd name="T21" fmla="*/ 66 h 235"/>
                  <a:gd name="T22" fmla="*/ 0 w 240"/>
                  <a:gd name="T23" fmla="*/ 86 h 235"/>
                  <a:gd name="T24" fmla="*/ 2 w 240"/>
                  <a:gd name="T25" fmla="*/ 116 h 235"/>
                  <a:gd name="T26" fmla="*/ 9 w 240"/>
                  <a:gd name="T27" fmla="*/ 145 h 235"/>
                  <a:gd name="T28" fmla="*/ 21 w 240"/>
                  <a:gd name="T29" fmla="*/ 171 h 235"/>
                  <a:gd name="T30" fmla="*/ 34 w 240"/>
                  <a:gd name="T31" fmla="*/ 193 h 235"/>
                  <a:gd name="T32" fmla="*/ 56 w 240"/>
                  <a:gd name="T33" fmla="*/ 218 h 235"/>
                  <a:gd name="T34" fmla="*/ 79 w 240"/>
                  <a:gd name="T35" fmla="*/ 230 h 235"/>
                  <a:gd name="T36" fmla="*/ 102 w 240"/>
                  <a:gd name="T37" fmla="*/ 235 h 235"/>
                  <a:gd name="T38" fmla="*/ 122 w 240"/>
                  <a:gd name="T39" fmla="*/ 234 h 235"/>
                  <a:gd name="T40" fmla="*/ 138 w 240"/>
                  <a:gd name="T41" fmla="*/ 230 h 235"/>
                  <a:gd name="T42" fmla="*/ 154 w 240"/>
                  <a:gd name="T43" fmla="*/ 219 h 235"/>
                  <a:gd name="T44" fmla="*/ 166 w 240"/>
                  <a:gd name="T45" fmla="*/ 209 h 235"/>
                  <a:gd name="T46" fmla="*/ 175 w 240"/>
                  <a:gd name="T47" fmla="*/ 193 h 235"/>
                  <a:gd name="T48" fmla="*/ 180 w 240"/>
                  <a:gd name="T49" fmla="*/ 179 h 235"/>
                  <a:gd name="T50" fmla="*/ 182 w 240"/>
                  <a:gd name="T51" fmla="*/ 154 h 235"/>
                  <a:gd name="T52" fmla="*/ 178 w 240"/>
                  <a:gd name="T53" fmla="*/ 134 h 235"/>
                  <a:gd name="T54" fmla="*/ 176 w 240"/>
                  <a:gd name="T55" fmla="*/ 114 h 235"/>
                  <a:gd name="T56" fmla="*/ 171 w 240"/>
                  <a:gd name="T57" fmla="*/ 97 h 235"/>
                  <a:gd name="T58" fmla="*/ 169 w 240"/>
                  <a:gd name="T59" fmla="*/ 82 h 235"/>
                  <a:gd name="T60" fmla="*/ 217 w 240"/>
                  <a:gd name="T61" fmla="*/ 63 h 235"/>
                  <a:gd name="T62" fmla="*/ 238 w 240"/>
                  <a:gd name="T63" fmla="*/ 45 h 235"/>
                  <a:gd name="T64" fmla="*/ 240 w 240"/>
                  <a:gd name="T65" fmla="*/ 33 h 235"/>
                  <a:gd name="T66" fmla="*/ 238 w 240"/>
                  <a:gd name="T67" fmla="*/ 22 h 235"/>
                  <a:gd name="T68" fmla="*/ 226 w 240"/>
                  <a:gd name="T69" fmla="*/ 17 h 235"/>
                  <a:gd name="T70" fmla="*/ 212 w 240"/>
                  <a:gd name="T71" fmla="*/ 20 h 235"/>
                  <a:gd name="T72" fmla="*/ 198 w 240"/>
                  <a:gd name="T73" fmla="*/ 33 h 235"/>
                  <a:gd name="T74" fmla="*/ 184 w 240"/>
                  <a:gd name="T75" fmla="*/ 47 h 235"/>
                  <a:gd name="T76" fmla="*/ 159 w 240"/>
                  <a:gd name="T77" fmla="*/ 61 h 23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40"/>
                  <a:gd name="T118" fmla="*/ 0 h 235"/>
                  <a:gd name="T119" fmla="*/ 240 w 240"/>
                  <a:gd name="T120" fmla="*/ 235 h 23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40" h="235">
                    <a:moveTo>
                      <a:pt x="159" y="61"/>
                    </a:moveTo>
                    <a:lnTo>
                      <a:pt x="146" y="36"/>
                    </a:lnTo>
                    <a:lnTo>
                      <a:pt x="129" y="18"/>
                    </a:lnTo>
                    <a:lnTo>
                      <a:pt x="109" y="6"/>
                    </a:lnTo>
                    <a:lnTo>
                      <a:pt x="88" y="0"/>
                    </a:lnTo>
                    <a:lnTo>
                      <a:pt x="67" y="0"/>
                    </a:lnTo>
                    <a:lnTo>
                      <a:pt x="49" y="6"/>
                    </a:lnTo>
                    <a:lnTo>
                      <a:pt x="35" y="13"/>
                    </a:lnTo>
                    <a:lnTo>
                      <a:pt x="21" y="25"/>
                    </a:lnTo>
                    <a:lnTo>
                      <a:pt x="11" y="43"/>
                    </a:lnTo>
                    <a:lnTo>
                      <a:pt x="4" y="66"/>
                    </a:lnTo>
                    <a:lnTo>
                      <a:pt x="0" y="86"/>
                    </a:lnTo>
                    <a:lnTo>
                      <a:pt x="2" y="116"/>
                    </a:lnTo>
                    <a:lnTo>
                      <a:pt x="9" y="145"/>
                    </a:lnTo>
                    <a:lnTo>
                      <a:pt x="21" y="171"/>
                    </a:lnTo>
                    <a:lnTo>
                      <a:pt x="34" y="193"/>
                    </a:lnTo>
                    <a:lnTo>
                      <a:pt x="56" y="218"/>
                    </a:lnTo>
                    <a:lnTo>
                      <a:pt x="79" y="230"/>
                    </a:lnTo>
                    <a:lnTo>
                      <a:pt x="102" y="235"/>
                    </a:lnTo>
                    <a:lnTo>
                      <a:pt x="122" y="234"/>
                    </a:lnTo>
                    <a:lnTo>
                      <a:pt x="138" y="230"/>
                    </a:lnTo>
                    <a:lnTo>
                      <a:pt x="154" y="219"/>
                    </a:lnTo>
                    <a:lnTo>
                      <a:pt x="166" y="209"/>
                    </a:lnTo>
                    <a:lnTo>
                      <a:pt x="175" y="193"/>
                    </a:lnTo>
                    <a:lnTo>
                      <a:pt x="180" y="179"/>
                    </a:lnTo>
                    <a:lnTo>
                      <a:pt x="182" y="154"/>
                    </a:lnTo>
                    <a:lnTo>
                      <a:pt x="178" y="134"/>
                    </a:lnTo>
                    <a:lnTo>
                      <a:pt x="176" y="114"/>
                    </a:lnTo>
                    <a:lnTo>
                      <a:pt x="171" y="97"/>
                    </a:lnTo>
                    <a:lnTo>
                      <a:pt x="169" y="82"/>
                    </a:lnTo>
                    <a:lnTo>
                      <a:pt x="217" y="63"/>
                    </a:lnTo>
                    <a:lnTo>
                      <a:pt x="238" y="45"/>
                    </a:lnTo>
                    <a:lnTo>
                      <a:pt x="240" y="33"/>
                    </a:lnTo>
                    <a:lnTo>
                      <a:pt x="238" y="22"/>
                    </a:lnTo>
                    <a:lnTo>
                      <a:pt x="226" y="17"/>
                    </a:lnTo>
                    <a:lnTo>
                      <a:pt x="212" y="20"/>
                    </a:lnTo>
                    <a:lnTo>
                      <a:pt x="198" y="33"/>
                    </a:lnTo>
                    <a:lnTo>
                      <a:pt x="184" y="47"/>
                    </a:lnTo>
                    <a:lnTo>
                      <a:pt x="159" y="61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41" name="Freeform 11"/>
              <p:cNvSpPr>
                <a:spLocks/>
              </p:cNvSpPr>
              <p:nvPr/>
            </p:nvSpPr>
            <p:spPr bwMode="auto">
              <a:xfrm>
                <a:off x="380" y="3191"/>
                <a:ext cx="297" cy="307"/>
              </a:xfrm>
              <a:custGeom>
                <a:avLst/>
                <a:gdLst>
                  <a:gd name="T0" fmla="*/ 158 w 297"/>
                  <a:gd name="T1" fmla="*/ 21 h 307"/>
                  <a:gd name="T2" fmla="*/ 191 w 297"/>
                  <a:gd name="T3" fmla="*/ 5 h 307"/>
                  <a:gd name="T4" fmla="*/ 216 w 297"/>
                  <a:gd name="T5" fmla="*/ 0 h 307"/>
                  <a:gd name="T6" fmla="*/ 243 w 297"/>
                  <a:gd name="T7" fmla="*/ 0 h 307"/>
                  <a:gd name="T8" fmla="*/ 266 w 297"/>
                  <a:gd name="T9" fmla="*/ 9 h 307"/>
                  <a:gd name="T10" fmla="*/ 283 w 297"/>
                  <a:gd name="T11" fmla="*/ 21 h 307"/>
                  <a:gd name="T12" fmla="*/ 292 w 297"/>
                  <a:gd name="T13" fmla="*/ 41 h 307"/>
                  <a:gd name="T14" fmla="*/ 297 w 297"/>
                  <a:gd name="T15" fmla="*/ 55 h 307"/>
                  <a:gd name="T16" fmla="*/ 297 w 297"/>
                  <a:gd name="T17" fmla="*/ 76 h 307"/>
                  <a:gd name="T18" fmla="*/ 289 w 297"/>
                  <a:gd name="T19" fmla="*/ 99 h 307"/>
                  <a:gd name="T20" fmla="*/ 273 w 297"/>
                  <a:gd name="T21" fmla="*/ 115 h 307"/>
                  <a:gd name="T22" fmla="*/ 246 w 297"/>
                  <a:gd name="T23" fmla="*/ 133 h 307"/>
                  <a:gd name="T24" fmla="*/ 220 w 297"/>
                  <a:gd name="T25" fmla="*/ 145 h 307"/>
                  <a:gd name="T26" fmla="*/ 197 w 297"/>
                  <a:gd name="T27" fmla="*/ 154 h 307"/>
                  <a:gd name="T28" fmla="*/ 172 w 297"/>
                  <a:gd name="T29" fmla="*/ 168 h 307"/>
                  <a:gd name="T30" fmla="*/ 158 w 297"/>
                  <a:gd name="T31" fmla="*/ 184 h 307"/>
                  <a:gd name="T32" fmla="*/ 156 w 297"/>
                  <a:gd name="T33" fmla="*/ 204 h 307"/>
                  <a:gd name="T34" fmla="*/ 158 w 297"/>
                  <a:gd name="T35" fmla="*/ 229 h 307"/>
                  <a:gd name="T36" fmla="*/ 158 w 297"/>
                  <a:gd name="T37" fmla="*/ 255 h 307"/>
                  <a:gd name="T38" fmla="*/ 145 w 297"/>
                  <a:gd name="T39" fmla="*/ 277 h 307"/>
                  <a:gd name="T40" fmla="*/ 130 w 297"/>
                  <a:gd name="T41" fmla="*/ 293 h 307"/>
                  <a:gd name="T42" fmla="*/ 110 w 297"/>
                  <a:gd name="T43" fmla="*/ 303 h 307"/>
                  <a:gd name="T44" fmla="*/ 87 w 297"/>
                  <a:gd name="T45" fmla="*/ 307 h 307"/>
                  <a:gd name="T46" fmla="*/ 57 w 297"/>
                  <a:gd name="T47" fmla="*/ 307 h 307"/>
                  <a:gd name="T48" fmla="*/ 52 w 297"/>
                  <a:gd name="T49" fmla="*/ 307 h 307"/>
                  <a:gd name="T50" fmla="*/ 32 w 297"/>
                  <a:gd name="T51" fmla="*/ 298 h 307"/>
                  <a:gd name="T52" fmla="*/ 15 w 297"/>
                  <a:gd name="T53" fmla="*/ 280 h 307"/>
                  <a:gd name="T54" fmla="*/ 2 w 297"/>
                  <a:gd name="T55" fmla="*/ 255 h 307"/>
                  <a:gd name="T56" fmla="*/ 0 w 297"/>
                  <a:gd name="T57" fmla="*/ 234 h 307"/>
                  <a:gd name="T58" fmla="*/ 0 w 297"/>
                  <a:gd name="T59" fmla="*/ 199 h 307"/>
                  <a:gd name="T60" fmla="*/ 8 w 297"/>
                  <a:gd name="T61" fmla="*/ 167 h 307"/>
                  <a:gd name="T62" fmla="*/ 2 w 297"/>
                  <a:gd name="T63" fmla="*/ 168 h 307"/>
                  <a:gd name="T64" fmla="*/ 18 w 297"/>
                  <a:gd name="T65" fmla="*/ 144 h 307"/>
                  <a:gd name="T66" fmla="*/ 36 w 297"/>
                  <a:gd name="T67" fmla="*/ 122 h 307"/>
                  <a:gd name="T68" fmla="*/ 31 w 297"/>
                  <a:gd name="T69" fmla="*/ 124 h 307"/>
                  <a:gd name="T70" fmla="*/ 59 w 297"/>
                  <a:gd name="T71" fmla="*/ 99 h 307"/>
                  <a:gd name="T72" fmla="*/ 85 w 297"/>
                  <a:gd name="T73" fmla="*/ 76 h 307"/>
                  <a:gd name="T74" fmla="*/ 114 w 297"/>
                  <a:gd name="T75" fmla="*/ 57 h 307"/>
                  <a:gd name="T76" fmla="*/ 137 w 297"/>
                  <a:gd name="T77" fmla="*/ 41 h 307"/>
                  <a:gd name="T78" fmla="*/ 158 w 297"/>
                  <a:gd name="T79" fmla="*/ 21 h 30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97"/>
                  <a:gd name="T121" fmla="*/ 0 h 307"/>
                  <a:gd name="T122" fmla="*/ 297 w 297"/>
                  <a:gd name="T123" fmla="*/ 307 h 30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97" h="307">
                    <a:moveTo>
                      <a:pt x="158" y="21"/>
                    </a:moveTo>
                    <a:lnTo>
                      <a:pt x="191" y="5"/>
                    </a:lnTo>
                    <a:lnTo>
                      <a:pt x="216" y="0"/>
                    </a:lnTo>
                    <a:lnTo>
                      <a:pt x="243" y="0"/>
                    </a:lnTo>
                    <a:lnTo>
                      <a:pt x="266" y="9"/>
                    </a:lnTo>
                    <a:lnTo>
                      <a:pt x="283" y="21"/>
                    </a:lnTo>
                    <a:lnTo>
                      <a:pt x="292" y="41"/>
                    </a:lnTo>
                    <a:lnTo>
                      <a:pt x="297" y="55"/>
                    </a:lnTo>
                    <a:lnTo>
                      <a:pt x="297" y="76"/>
                    </a:lnTo>
                    <a:lnTo>
                      <a:pt x="289" y="99"/>
                    </a:lnTo>
                    <a:lnTo>
                      <a:pt x="273" y="115"/>
                    </a:lnTo>
                    <a:lnTo>
                      <a:pt x="246" y="133"/>
                    </a:lnTo>
                    <a:lnTo>
                      <a:pt x="220" y="145"/>
                    </a:lnTo>
                    <a:lnTo>
                      <a:pt x="197" y="154"/>
                    </a:lnTo>
                    <a:lnTo>
                      <a:pt x="172" y="168"/>
                    </a:lnTo>
                    <a:lnTo>
                      <a:pt x="158" y="184"/>
                    </a:lnTo>
                    <a:lnTo>
                      <a:pt x="156" y="204"/>
                    </a:lnTo>
                    <a:lnTo>
                      <a:pt x="158" y="229"/>
                    </a:lnTo>
                    <a:lnTo>
                      <a:pt x="158" y="255"/>
                    </a:lnTo>
                    <a:lnTo>
                      <a:pt x="145" y="277"/>
                    </a:lnTo>
                    <a:lnTo>
                      <a:pt x="130" y="293"/>
                    </a:lnTo>
                    <a:lnTo>
                      <a:pt x="110" y="303"/>
                    </a:lnTo>
                    <a:lnTo>
                      <a:pt x="87" y="307"/>
                    </a:lnTo>
                    <a:lnTo>
                      <a:pt x="57" y="307"/>
                    </a:lnTo>
                    <a:lnTo>
                      <a:pt x="52" y="307"/>
                    </a:lnTo>
                    <a:lnTo>
                      <a:pt x="32" y="298"/>
                    </a:lnTo>
                    <a:lnTo>
                      <a:pt x="15" y="280"/>
                    </a:lnTo>
                    <a:lnTo>
                      <a:pt x="2" y="255"/>
                    </a:lnTo>
                    <a:lnTo>
                      <a:pt x="0" y="234"/>
                    </a:lnTo>
                    <a:lnTo>
                      <a:pt x="0" y="199"/>
                    </a:lnTo>
                    <a:lnTo>
                      <a:pt x="8" y="167"/>
                    </a:lnTo>
                    <a:lnTo>
                      <a:pt x="2" y="168"/>
                    </a:lnTo>
                    <a:lnTo>
                      <a:pt x="18" y="144"/>
                    </a:lnTo>
                    <a:lnTo>
                      <a:pt x="36" y="122"/>
                    </a:lnTo>
                    <a:lnTo>
                      <a:pt x="31" y="124"/>
                    </a:lnTo>
                    <a:lnTo>
                      <a:pt x="59" y="99"/>
                    </a:lnTo>
                    <a:lnTo>
                      <a:pt x="85" y="76"/>
                    </a:lnTo>
                    <a:lnTo>
                      <a:pt x="114" y="57"/>
                    </a:lnTo>
                    <a:lnTo>
                      <a:pt x="137" y="41"/>
                    </a:lnTo>
                    <a:lnTo>
                      <a:pt x="158" y="21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42" name="Freeform 12"/>
              <p:cNvSpPr>
                <a:spLocks/>
              </p:cNvSpPr>
              <p:nvPr/>
            </p:nvSpPr>
            <p:spPr bwMode="auto">
              <a:xfrm>
                <a:off x="452" y="3439"/>
                <a:ext cx="288" cy="400"/>
              </a:xfrm>
              <a:custGeom>
                <a:avLst/>
                <a:gdLst>
                  <a:gd name="T0" fmla="*/ 4 w 288"/>
                  <a:gd name="T1" fmla="*/ 19 h 400"/>
                  <a:gd name="T2" fmla="*/ 20 w 288"/>
                  <a:gd name="T3" fmla="*/ 2 h 400"/>
                  <a:gd name="T4" fmla="*/ 48 w 288"/>
                  <a:gd name="T5" fmla="*/ 0 h 400"/>
                  <a:gd name="T6" fmla="*/ 75 w 288"/>
                  <a:gd name="T7" fmla="*/ 11 h 400"/>
                  <a:gd name="T8" fmla="*/ 93 w 288"/>
                  <a:gd name="T9" fmla="*/ 32 h 400"/>
                  <a:gd name="T10" fmla="*/ 119 w 288"/>
                  <a:gd name="T11" fmla="*/ 65 h 400"/>
                  <a:gd name="T12" fmla="*/ 149 w 288"/>
                  <a:gd name="T13" fmla="*/ 110 h 400"/>
                  <a:gd name="T14" fmla="*/ 176 w 288"/>
                  <a:gd name="T15" fmla="*/ 147 h 400"/>
                  <a:gd name="T16" fmla="*/ 183 w 288"/>
                  <a:gd name="T17" fmla="*/ 158 h 400"/>
                  <a:gd name="T18" fmla="*/ 183 w 288"/>
                  <a:gd name="T19" fmla="*/ 175 h 400"/>
                  <a:gd name="T20" fmla="*/ 183 w 288"/>
                  <a:gd name="T21" fmla="*/ 193 h 400"/>
                  <a:gd name="T22" fmla="*/ 167 w 288"/>
                  <a:gd name="T23" fmla="*/ 234 h 400"/>
                  <a:gd name="T24" fmla="*/ 160 w 288"/>
                  <a:gd name="T25" fmla="*/ 273 h 400"/>
                  <a:gd name="T26" fmla="*/ 158 w 288"/>
                  <a:gd name="T27" fmla="*/ 278 h 400"/>
                  <a:gd name="T28" fmla="*/ 156 w 288"/>
                  <a:gd name="T29" fmla="*/ 306 h 400"/>
                  <a:gd name="T30" fmla="*/ 158 w 288"/>
                  <a:gd name="T31" fmla="*/ 333 h 400"/>
                  <a:gd name="T32" fmla="*/ 167 w 288"/>
                  <a:gd name="T33" fmla="*/ 347 h 400"/>
                  <a:gd name="T34" fmla="*/ 183 w 288"/>
                  <a:gd name="T35" fmla="*/ 356 h 400"/>
                  <a:gd name="T36" fmla="*/ 215 w 288"/>
                  <a:gd name="T37" fmla="*/ 342 h 400"/>
                  <a:gd name="T38" fmla="*/ 240 w 288"/>
                  <a:gd name="T39" fmla="*/ 319 h 400"/>
                  <a:gd name="T40" fmla="*/ 254 w 288"/>
                  <a:gd name="T41" fmla="*/ 306 h 400"/>
                  <a:gd name="T42" fmla="*/ 273 w 288"/>
                  <a:gd name="T43" fmla="*/ 310 h 400"/>
                  <a:gd name="T44" fmla="*/ 280 w 288"/>
                  <a:gd name="T45" fmla="*/ 327 h 400"/>
                  <a:gd name="T46" fmla="*/ 288 w 288"/>
                  <a:gd name="T47" fmla="*/ 356 h 400"/>
                  <a:gd name="T48" fmla="*/ 275 w 288"/>
                  <a:gd name="T49" fmla="*/ 366 h 400"/>
                  <a:gd name="T50" fmla="*/ 238 w 288"/>
                  <a:gd name="T51" fmla="*/ 381 h 400"/>
                  <a:gd name="T52" fmla="*/ 188 w 288"/>
                  <a:gd name="T53" fmla="*/ 386 h 400"/>
                  <a:gd name="T54" fmla="*/ 165 w 288"/>
                  <a:gd name="T55" fmla="*/ 393 h 400"/>
                  <a:gd name="T56" fmla="*/ 148 w 288"/>
                  <a:gd name="T57" fmla="*/ 400 h 400"/>
                  <a:gd name="T58" fmla="*/ 135 w 288"/>
                  <a:gd name="T59" fmla="*/ 395 h 400"/>
                  <a:gd name="T60" fmla="*/ 123 w 288"/>
                  <a:gd name="T61" fmla="*/ 386 h 400"/>
                  <a:gd name="T62" fmla="*/ 119 w 288"/>
                  <a:gd name="T63" fmla="*/ 366 h 400"/>
                  <a:gd name="T64" fmla="*/ 121 w 288"/>
                  <a:gd name="T65" fmla="*/ 345 h 400"/>
                  <a:gd name="T66" fmla="*/ 126 w 288"/>
                  <a:gd name="T67" fmla="*/ 320 h 400"/>
                  <a:gd name="T68" fmla="*/ 125 w 288"/>
                  <a:gd name="T69" fmla="*/ 288 h 400"/>
                  <a:gd name="T70" fmla="*/ 126 w 288"/>
                  <a:gd name="T71" fmla="*/ 255 h 400"/>
                  <a:gd name="T72" fmla="*/ 132 w 288"/>
                  <a:gd name="T73" fmla="*/ 212 h 400"/>
                  <a:gd name="T74" fmla="*/ 135 w 288"/>
                  <a:gd name="T75" fmla="*/ 184 h 400"/>
                  <a:gd name="T76" fmla="*/ 130 w 288"/>
                  <a:gd name="T77" fmla="*/ 166 h 400"/>
                  <a:gd name="T78" fmla="*/ 112 w 288"/>
                  <a:gd name="T79" fmla="*/ 143 h 400"/>
                  <a:gd name="T80" fmla="*/ 86 w 288"/>
                  <a:gd name="T81" fmla="*/ 120 h 400"/>
                  <a:gd name="T82" fmla="*/ 55 w 288"/>
                  <a:gd name="T83" fmla="*/ 101 h 400"/>
                  <a:gd name="T84" fmla="*/ 31 w 288"/>
                  <a:gd name="T85" fmla="*/ 80 h 400"/>
                  <a:gd name="T86" fmla="*/ 8 w 288"/>
                  <a:gd name="T87" fmla="*/ 55 h 400"/>
                  <a:gd name="T88" fmla="*/ 0 w 288"/>
                  <a:gd name="T89" fmla="*/ 37 h 400"/>
                  <a:gd name="T90" fmla="*/ 4 w 288"/>
                  <a:gd name="T91" fmla="*/ 19 h 40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88"/>
                  <a:gd name="T139" fmla="*/ 0 h 400"/>
                  <a:gd name="T140" fmla="*/ 288 w 288"/>
                  <a:gd name="T141" fmla="*/ 400 h 400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88" h="400">
                    <a:moveTo>
                      <a:pt x="4" y="19"/>
                    </a:moveTo>
                    <a:lnTo>
                      <a:pt x="20" y="2"/>
                    </a:lnTo>
                    <a:lnTo>
                      <a:pt x="48" y="0"/>
                    </a:lnTo>
                    <a:lnTo>
                      <a:pt x="75" y="11"/>
                    </a:lnTo>
                    <a:lnTo>
                      <a:pt x="93" y="32"/>
                    </a:lnTo>
                    <a:lnTo>
                      <a:pt x="119" y="65"/>
                    </a:lnTo>
                    <a:lnTo>
                      <a:pt x="149" y="110"/>
                    </a:lnTo>
                    <a:lnTo>
                      <a:pt x="176" y="147"/>
                    </a:lnTo>
                    <a:lnTo>
                      <a:pt x="183" y="158"/>
                    </a:lnTo>
                    <a:lnTo>
                      <a:pt x="183" y="175"/>
                    </a:lnTo>
                    <a:lnTo>
                      <a:pt x="183" y="193"/>
                    </a:lnTo>
                    <a:lnTo>
                      <a:pt x="167" y="234"/>
                    </a:lnTo>
                    <a:lnTo>
                      <a:pt x="160" y="273"/>
                    </a:lnTo>
                    <a:lnTo>
                      <a:pt x="158" y="278"/>
                    </a:lnTo>
                    <a:lnTo>
                      <a:pt x="156" y="306"/>
                    </a:lnTo>
                    <a:lnTo>
                      <a:pt x="158" y="333"/>
                    </a:lnTo>
                    <a:lnTo>
                      <a:pt x="167" y="347"/>
                    </a:lnTo>
                    <a:lnTo>
                      <a:pt x="183" y="356"/>
                    </a:lnTo>
                    <a:lnTo>
                      <a:pt x="215" y="342"/>
                    </a:lnTo>
                    <a:lnTo>
                      <a:pt x="240" y="319"/>
                    </a:lnTo>
                    <a:lnTo>
                      <a:pt x="254" y="306"/>
                    </a:lnTo>
                    <a:lnTo>
                      <a:pt x="273" y="310"/>
                    </a:lnTo>
                    <a:lnTo>
                      <a:pt x="280" y="327"/>
                    </a:lnTo>
                    <a:lnTo>
                      <a:pt x="288" y="356"/>
                    </a:lnTo>
                    <a:lnTo>
                      <a:pt x="275" y="366"/>
                    </a:lnTo>
                    <a:lnTo>
                      <a:pt x="238" y="381"/>
                    </a:lnTo>
                    <a:lnTo>
                      <a:pt x="188" y="386"/>
                    </a:lnTo>
                    <a:lnTo>
                      <a:pt x="165" y="393"/>
                    </a:lnTo>
                    <a:lnTo>
                      <a:pt x="148" y="400"/>
                    </a:lnTo>
                    <a:lnTo>
                      <a:pt x="135" y="395"/>
                    </a:lnTo>
                    <a:lnTo>
                      <a:pt x="123" y="386"/>
                    </a:lnTo>
                    <a:lnTo>
                      <a:pt x="119" y="366"/>
                    </a:lnTo>
                    <a:lnTo>
                      <a:pt x="121" y="345"/>
                    </a:lnTo>
                    <a:lnTo>
                      <a:pt x="126" y="320"/>
                    </a:lnTo>
                    <a:lnTo>
                      <a:pt x="125" y="288"/>
                    </a:lnTo>
                    <a:lnTo>
                      <a:pt x="126" y="255"/>
                    </a:lnTo>
                    <a:lnTo>
                      <a:pt x="132" y="212"/>
                    </a:lnTo>
                    <a:lnTo>
                      <a:pt x="135" y="184"/>
                    </a:lnTo>
                    <a:lnTo>
                      <a:pt x="130" y="166"/>
                    </a:lnTo>
                    <a:lnTo>
                      <a:pt x="112" y="143"/>
                    </a:lnTo>
                    <a:lnTo>
                      <a:pt x="86" y="120"/>
                    </a:lnTo>
                    <a:lnTo>
                      <a:pt x="55" y="101"/>
                    </a:lnTo>
                    <a:lnTo>
                      <a:pt x="31" y="80"/>
                    </a:lnTo>
                    <a:lnTo>
                      <a:pt x="8" y="55"/>
                    </a:lnTo>
                    <a:lnTo>
                      <a:pt x="0" y="37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43" name="Freeform 13"/>
              <p:cNvSpPr>
                <a:spLocks/>
              </p:cNvSpPr>
              <p:nvPr/>
            </p:nvSpPr>
            <p:spPr bwMode="auto">
              <a:xfrm>
                <a:off x="400" y="3445"/>
                <a:ext cx="230" cy="400"/>
              </a:xfrm>
              <a:custGeom>
                <a:avLst/>
                <a:gdLst>
                  <a:gd name="T0" fmla="*/ 0 w 230"/>
                  <a:gd name="T1" fmla="*/ 16 h 400"/>
                  <a:gd name="T2" fmla="*/ 12 w 230"/>
                  <a:gd name="T3" fmla="*/ 4 h 400"/>
                  <a:gd name="T4" fmla="*/ 39 w 230"/>
                  <a:gd name="T5" fmla="*/ 0 h 400"/>
                  <a:gd name="T6" fmla="*/ 64 w 230"/>
                  <a:gd name="T7" fmla="*/ 12 h 400"/>
                  <a:gd name="T8" fmla="*/ 80 w 230"/>
                  <a:gd name="T9" fmla="*/ 41 h 400"/>
                  <a:gd name="T10" fmla="*/ 104 w 230"/>
                  <a:gd name="T11" fmla="*/ 85 h 400"/>
                  <a:gd name="T12" fmla="*/ 126 w 230"/>
                  <a:gd name="T13" fmla="*/ 124 h 400"/>
                  <a:gd name="T14" fmla="*/ 142 w 230"/>
                  <a:gd name="T15" fmla="*/ 154 h 400"/>
                  <a:gd name="T16" fmla="*/ 143 w 230"/>
                  <a:gd name="T17" fmla="*/ 173 h 400"/>
                  <a:gd name="T18" fmla="*/ 138 w 230"/>
                  <a:gd name="T19" fmla="*/ 193 h 400"/>
                  <a:gd name="T20" fmla="*/ 122 w 230"/>
                  <a:gd name="T21" fmla="*/ 241 h 400"/>
                  <a:gd name="T22" fmla="*/ 108 w 230"/>
                  <a:gd name="T23" fmla="*/ 281 h 400"/>
                  <a:gd name="T24" fmla="*/ 99 w 230"/>
                  <a:gd name="T25" fmla="*/ 304 h 400"/>
                  <a:gd name="T26" fmla="*/ 96 w 230"/>
                  <a:gd name="T27" fmla="*/ 333 h 400"/>
                  <a:gd name="T28" fmla="*/ 99 w 230"/>
                  <a:gd name="T29" fmla="*/ 349 h 400"/>
                  <a:gd name="T30" fmla="*/ 110 w 230"/>
                  <a:gd name="T31" fmla="*/ 356 h 400"/>
                  <a:gd name="T32" fmla="*/ 129 w 230"/>
                  <a:gd name="T33" fmla="*/ 349 h 400"/>
                  <a:gd name="T34" fmla="*/ 150 w 230"/>
                  <a:gd name="T35" fmla="*/ 333 h 400"/>
                  <a:gd name="T36" fmla="*/ 172 w 230"/>
                  <a:gd name="T37" fmla="*/ 313 h 400"/>
                  <a:gd name="T38" fmla="*/ 184 w 230"/>
                  <a:gd name="T39" fmla="*/ 304 h 400"/>
                  <a:gd name="T40" fmla="*/ 207 w 230"/>
                  <a:gd name="T41" fmla="*/ 303 h 400"/>
                  <a:gd name="T42" fmla="*/ 228 w 230"/>
                  <a:gd name="T43" fmla="*/ 315 h 400"/>
                  <a:gd name="T44" fmla="*/ 230 w 230"/>
                  <a:gd name="T45" fmla="*/ 327 h 400"/>
                  <a:gd name="T46" fmla="*/ 226 w 230"/>
                  <a:gd name="T47" fmla="*/ 333 h 400"/>
                  <a:gd name="T48" fmla="*/ 218 w 230"/>
                  <a:gd name="T49" fmla="*/ 343 h 400"/>
                  <a:gd name="T50" fmla="*/ 186 w 230"/>
                  <a:gd name="T51" fmla="*/ 354 h 400"/>
                  <a:gd name="T52" fmla="*/ 159 w 230"/>
                  <a:gd name="T53" fmla="*/ 365 h 400"/>
                  <a:gd name="T54" fmla="*/ 126 w 230"/>
                  <a:gd name="T55" fmla="*/ 381 h 400"/>
                  <a:gd name="T56" fmla="*/ 104 w 230"/>
                  <a:gd name="T57" fmla="*/ 396 h 400"/>
                  <a:gd name="T58" fmla="*/ 92 w 230"/>
                  <a:gd name="T59" fmla="*/ 400 h 400"/>
                  <a:gd name="T60" fmla="*/ 78 w 230"/>
                  <a:gd name="T61" fmla="*/ 395 h 400"/>
                  <a:gd name="T62" fmla="*/ 69 w 230"/>
                  <a:gd name="T63" fmla="*/ 382 h 400"/>
                  <a:gd name="T64" fmla="*/ 64 w 230"/>
                  <a:gd name="T65" fmla="*/ 365 h 400"/>
                  <a:gd name="T66" fmla="*/ 64 w 230"/>
                  <a:gd name="T67" fmla="*/ 342 h 400"/>
                  <a:gd name="T68" fmla="*/ 71 w 230"/>
                  <a:gd name="T69" fmla="*/ 320 h 400"/>
                  <a:gd name="T70" fmla="*/ 74 w 230"/>
                  <a:gd name="T71" fmla="*/ 294 h 400"/>
                  <a:gd name="T72" fmla="*/ 78 w 230"/>
                  <a:gd name="T73" fmla="*/ 264 h 400"/>
                  <a:gd name="T74" fmla="*/ 87 w 230"/>
                  <a:gd name="T75" fmla="*/ 234 h 400"/>
                  <a:gd name="T76" fmla="*/ 90 w 230"/>
                  <a:gd name="T77" fmla="*/ 204 h 400"/>
                  <a:gd name="T78" fmla="*/ 99 w 230"/>
                  <a:gd name="T79" fmla="*/ 179 h 400"/>
                  <a:gd name="T80" fmla="*/ 104 w 230"/>
                  <a:gd name="T81" fmla="*/ 166 h 400"/>
                  <a:gd name="T82" fmla="*/ 87 w 230"/>
                  <a:gd name="T83" fmla="*/ 150 h 400"/>
                  <a:gd name="T84" fmla="*/ 62 w 230"/>
                  <a:gd name="T85" fmla="*/ 126 h 400"/>
                  <a:gd name="T86" fmla="*/ 41 w 230"/>
                  <a:gd name="T87" fmla="*/ 97 h 400"/>
                  <a:gd name="T88" fmla="*/ 19 w 230"/>
                  <a:gd name="T89" fmla="*/ 69 h 400"/>
                  <a:gd name="T90" fmla="*/ 5 w 230"/>
                  <a:gd name="T91" fmla="*/ 39 h 400"/>
                  <a:gd name="T92" fmla="*/ 0 w 230"/>
                  <a:gd name="T93" fmla="*/ 23 h 400"/>
                  <a:gd name="T94" fmla="*/ 0 w 230"/>
                  <a:gd name="T95" fmla="*/ 16 h 40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30"/>
                  <a:gd name="T145" fmla="*/ 0 h 400"/>
                  <a:gd name="T146" fmla="*/ 230 w 230"/>
                  <a:gd name="T147" fmla="*/ 400 h 400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30" h="400">
                    <a:moveTo>
                      <a:pt x="0" y="16"/>
                    </a:moveTo>
                    <a:lnTo>
                      <a:pt x="12" y="4"/>
                    </a:lnTo>
                    <a:lnTo>
                      <a:pt x="39" y="0"/>
                    </a:lnTo>
                    <a:lnTo>
                      <a:pt x="64" y="12"/>
                    </a:lnTo>
                    <a:lnTo>
                      <a:pt x="80" y="41"/>
                    </a:lnTo>
                    <a:lnTo>
                      <a:pt x="104" y="85"/>
                    </a:lnTo>
                    <a:lnTo>
                      <a:pt x="126" y="124"/>
                    </a:lnTo>
                    <a:lnTo>
                      <a:pt x="142" y="154"/>
                    </a:lnTo>
                    <a:lnTo>
                      <a:pt x="143" y="173"/>
                    </a:lnTo>
                    <a:lnTo>
                      <a:pt x="138" y="193"/>
                    </a:lnTo>
                    <a:lnTo>
                      <a:pt x="122" y="241"/>
                    </a:lnTo>
                    <a:lnTo>
                      <a:pt x="108" y="281"/>
                    </a:lnTo>
                    <a:lnTo>
                      <a:pt x="99" y="304"/>
                    </a:lnTo>
                    <a:lnTo>
                      <a:pt x="96" y="333"/>
                    </a:lnTo>
                    <a:lnTo>
                      <a:pt x="99" y="349"/>
                    </a:lnTo>
                    <a:lnTo>
                      <a:pt x="110" y="356"/>
                    </a:lnTo>
                    <a:lnTo>
                      <a:pt x="129" y="349"/>
                    </a:lnTo>
                    <a:lnTo>
                      <a:pt x="150" y="333"/>
                    </a:lnTo>
                    <a:lnTo>
                      <a:pt x="172" y="313"/>
                    </a:lnTo>
                    <a:lnTo>
                      <a:pt x="184" y="304"/>
                    </a:lnTo>
                    <a:lnTo>
                      <a:pt x="207" y="303"/>
                    </a:lnTo>
                    <a:lnTo>
                      <a:pt x="228" y="315"/>
                    </a:lnTo>
                    <a:lnTo>
                      <a:pt x="230" y="327"/>
                    </a:lnTo>
                    <a:lnTo>
                      <a:pt x="226" y="333"/>
                    </a:lnTo>
                    <a:lnTo>
                      <a:pt x="218" y="343"/>
                    </a:lnTo>
                    <a:lnTo>
                      <a:pt x="186" y="354"/>
                    </a:lnTo>
                    <a:lnTo>
                      <a:pt x="159" y="365"/>
                    </a:lnTo>
                    <a:lnTo>
                      <a:pt x="126" y="381"/>
                    </a:lnTo>
                    <a:lnTo>
                      <a:pt x="104" y="396"/>
                    </a:lnTo>
                    <a:lnTo>
                      <a:pt x="92" y="400"/>
                    </a:lnTo>
                    <a:lnTo>
                      <a:pt x="78" y="395"/>
                    </a:lnTo>
                    <a:lnTo>
                      <a:pt x="69" y="382"/>
                    </a:lnTo>
                    <a:lnTo>
                      <a:pt x="64" y="365"/>
                    </a:lnTo>
                    <a:lnTo>
                      <a:pt x="64" y="342"/>
                    </a:lnTo>
                    <a:lnTo>
                      <a:pt x="71" y="320"/>
                    </a:lnTo>
                    <a:lnTo>
                      <a:pt x="74" y="294"/>
                    </a:lnTo>
                    <a:lnTo>
                      <a:pt x="78" y="264"/>
                    </a:lnTo>
                    <a:lnTo>
                      <a:pt x="87" y="234"/>
                    </a:lnTo>
                    <a:lnTo>
                      <a:pt x="90" y="204"/>
                    </a:lnTo>
                    <a:lnTo>
                      <a:pt x="99" y="179"/>
                    </a:lnTo>
                    <a:lnTo>
                      <a:pt x="104" y="166"/>
                    </a:lnTo>
                    <a:lnTo>
                      <a:pt x="87" y="150"/>
                    </a:lnTo>
                    <a:lnTo>
                      <a:pt x="62" y="126"/>
                    </a:lnTo>
                    <a:lnTo>
                      <a:pt x="41" y="97"/>
                    </a:lnTo>
                    <a:lnTo>
                      <a:pt x="19" y="69"/>
                    </a:lnTo>
                    <a:lnTo>
                      <a:pt x="5" y="39"/>
                    </a:lnTo>
                    <a:lnTo>
                      <a:pt x="0" y="23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44" name="Freeform 14"/>
              <p:cNvSpPr>
                <a:spLocks/>
              </p:cNvSpPr>
              <p:nvPr/>
            </p:nvSpPr>
            <p:spPr bwMode="auto">
              <a:xfrm>
                <a:off x="597" y="3039"/>
                <a:ext cx="418" cy="272"/>
              </a:xfrm>
              <a:custGeom>
                <a:avLst/>
                <a:gdLst>
                  <a:gd name="T0" fmla="*/ 51 w 418"/>
                  <a:gd name="T1" fmla="*/ 196 h 272"/>
                  <a:gd name="T2" fmla="*/ 25 w 418"/>
                  <a:gd name="T3" fmla="*/ 196 h 272"/>
                  <a:gd name="T4" fmla="*/ 7 w 418"/>
                  <a:gd name="T5" fmla="*/ 212 h 272"/>
                  <a:gd name="T6" fmla="*/ 2 w 418"/>
                  <a:gd name="T7" fmla="*/ 235 h 272"/>
                  <a:gd name="T8" fmla="*/ 0 w 418"/>
                  <a:gd name="T9" fmla="*/ 240 h 272"/>
                  <a:gd name="T10" fmla="*/ 19 w 418"/>
                  <a:gd name="T11" fmla="*/ 258 h 272"/>
                  <a:gd name="T12" fmla="*/ 48 w 418"/>
                  <a:gd name="T13" fmla="*/ 263 h 272"/>
                  <a:gd name="T14" fmla="*/ 115 w 418"/>
                  <a:gd name="T15" fmla="*/ 268 h 272"/>
                  <a:gd name="T16" fmla="*/ 188 w 418"/>
                  <a:gd name="T17" fmla="*/ 272 h 272"/>
                  <a:gd name="T18" fmla="*/ 252 w 418"/>
                  <a:gd name="T19" fmla="*/ 263 h 272"/>
                  <a:gd name="T20" fmla="*/ 287 w 418"/>
                  <a:gd name="T21" fmla="*/ 256 h 272"/>
                  <a:gd name="T22" fmla="*/ 305 w 418"/>
                  <a:gd name="T23" fmla="*/ 246 h 272"/>
                  <a:gd name="T24" fmla="*/ 317 w 418"/>
                  <a:gd name="T25" fmla="*/ 233 h 272"/>
                  <a:gd name="T26" fmla="*/ 322 w 418"/>
                  <a:gd name="T27" fmla="*/ 198 h 272"/>
                  <a:gd name="T28" fmla="*/ 329 w 418"/>
                  <a:gd name="T29" fmla="*/ 159 h 272"/>
                  <a:gd name="T30" fmla="*/ 342 w 418"/>
                  <a:gd name="T31" fmla="*/ 125 h 272"/>
                  <a:gd name="T32" fmla="*/ 354 w 418"/>
                  <a:gd name="T33" fmla="*/ 99 h 272"/>
                  <a:gd name="T34" fmla="*/ 365 w 418"/>
                  <a:gd name="T35" fmla="*/ 79 h 272"/>
                  <a:gd name="T36" fmla="*/ 388 w 418"/>
                  <a:gd name="T37" fmla="*/ 74 h 272"/>
                  <a:gd name="T38" fmla="*/ 411 w 418"/>
                  <a:gd name="T39" fmla="*/ 78 h 272"/>
                  <a:gd name="T40" fmla="*/ 418 w 418"/>
                  <a:gd name="T41" fmla="*/ 69 h 272"/>
                  <a:gd name="T42" fmla="*/ 414 w 418"/>
                  <a:gd name="T43" fmla="*/ 57 h 272"/>
                  <a:gd name="T44" fmla="*/ 402 w 418"/>
                  <a:gd name="T45" fmla="*/ 49 h 272"/>
                  <a:gd name="T46" fmla="*/ 383 w 418"/>
                  <a:gd name="T47" fmla="*/ 53 h 272"/>
                  <a:gd name="T48" fmla="*/ 356 w 418"/>
                  <a:gd name="T49" fmla="*/ 62 h 272"/>
                  <a:gd name="T50" fmla="*/ 349 w 418"/>
                  <a:gd name="T51" fmla="*/ 55 h 272"/>
                  <a:gd name="T52" fmla="*/ 365 w 418"/>
                  <a:gd name="T53" fmla="*/ 30 h 272"/>
                  <a:gd name="T54" fmla="*/ 386 w 418"/>
                  <a:gd name="T55" fmla="*/ 16 h 272"/>
                  <a:gd name="T56" fmla="*/ 381 w 418"/>
                  <a:gd name="T57" fmla="*/ 0 h 272"/>
                  <a:gd name="T58" fmla="*/ 358 w 418"/>
                  <a:gd name="T59" fmla="*/ 4 h 272"/>
                  <a:gd name="T60" fmla="*/ 345 w 418"/>
                  <a:gd name="T61" fmla="*/ 18 h 272"/>
                  <a:gd name="T62" fmla="*/ 338 w 418"/>
                  <a:gd name="T63" fmla="*/ 32 h 272"/>
                  <a:gd name="T64" fmla="*/ 328 w 418"/>
                  <a:gd name="T65" fmla="*/ 51 h 272"/>
                  <a:gd name="T66" fmla="*/ 319 w 418"/>
                  <a:gd name="T67" fmla="*/ 60 h 272"/>
                  <a:gd name="T68" fmla="*/ 303 w 418"/>
                  <a:gd name="T69" fmla="*/ 53 h 272"/>
                  <a:gd name="T70" fmla="*/ 296 w 418"/>
                  <a:gd name="T71" fmla="*/ 35 h 272"/>
                  <a:gd name="T72" fmla="*/ 285 w 418"/>
                  <a:gd name="T73" fmla="*/ 25 h 272"/>
                  <a:gd name="T74" fmla="*/ 273 w 418"/>
                  <a:gd name="T75" fmla="*/ 28 h 272"/>
                  <a:gd name="T76" fmla="*/ 267 w 418"/>
                  <a:gd name="T77" fmla="*/ 44 h 272"/>
                  <a:gd name="T78" fmla="*/ 280 w 418"/>
                  <a:gd name="T79" fmla="*/ 55 h 272"/>
                  <a:gd name="T80" fmla="*/ 296 w 418"/>
                  <a:gd name="T81" fmla="*/ 71 h 272"/>
                  <a:gd name="T82" fmla="*/ 319 w 418"/>
                  <a:gd name="T83" fmla="*/ 87 h 272"/>
                  <a:gd name="T84" fmla="*/ 321 w 418"/>
                  <a:gd name="T85" fmla="*/ 102 h 272"/>
                  <a:gd name="T86" fmla="*/ 303 w 418"/>
                  <a:gd name="T87" fmla="*/ 140 h 272"/>
                  <a:gd name="T88" fmla="*/ 282 w 418"/>
                  <a:gd name="T89" fmla="*/ 178 h 272"/>
                  <a:gd name="T90" fmla="*/ 273 w 418"/>
                  <a:gd name="T91" fmla="*/ 210 h 272"/>
                  <a:gd name="T92" fmla="*/ 259 w 418"/>
                  <a:gd name="T93" fmla="*/ 221 h 272"/>
                  <a:gd name="T94" fmla="*/ 207 w 418"/>
                  <a:gd name="T95" fmla="*/ 221 h 272"/>
                  <a:gd name="T96" fmla="*/ 151 w 418"/>
                  <a:gd name="T97" fmla="*/ 214 h 272"/>
                  <a:gd name="T98" fmla="*/ 103 w 418"/>
                  <a:gd name="T99" fmla="*/ 207 h 272"/>
                  <a:gd name="T100" fmla="*/ 67 w 418"/>
                  <a:gd name="T101" fmla="*/ 201 h 272"/>
                  <a:gd name="T102" fmla="*/ 51 w 418"/>
                  <a:gd name="T103" fmla="*/ 196 h 2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418"/>
                  <a:gd name="T157" fmla="*/ 0 h 272"/>
                  <a:gd name="T158" fmla="*/ 418 w 418"/>
                  <a:gd name="T159" fmla="*/ 272 h 27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418" h="272">
                    <a:moveTo>
                      <a:pt x="51" y="196"/>
                    </a:moveTo>
                    <a:lnTo>
                      <a:pt x="25" y="196"/>
                    </a:lnTo>
                    <a:lnTo>
                      <a:pt x="7" y="212"/>
                    </a:lnTo>
                    <a:lnTo>
                      <a:pt x="2" y="235"/>
                    </a:lnTo>
                    <a:lnTo>
                      <a:pt x="0" y="240"/>
                    </a:lnTo>
                    <a:lnTo>
                      <a:pt x="19" y="258"/>
                    </a:lnTo>
                    <a:lnTo>
                      <a:pt x="48" y="263"/>
                    </a:lnTo>
                    <a:lnTo>
                      <a:pt x="115" y="268"/>
                    </a:lnTo>
                    <a:lnTo>
                      <a:pt x="188" y="272"/>
                    </a:lnTo>
                    <a:lnTo>
                      <a:pt x="252" y="263"/>
                    </a:lnTo>
                    <a:lnTo>
                      <a:pt x="287" y="256"/>
                    </a:lnTo>
                    <a:lnTo>
                      <a:pt x="305" y="246"/>
                    </a:lnTo>
                    <a:lnTo>
                      <a:pt x="317" y="233"/>
                    </a:lnTo>
                    <a:lnTo>
                      <a:pt x="322" y="198"/>
                    </a:lnTo>
                    <a:lnTo>
                      <a:pt x="329" y="159"/>
                    </a:lnTo>
                    <a:lnTo>
                      <a:pt x="342" y="125"/>
                    </a:lnTo>
                    <a:lnTo>
                      <a:pt x="354" y="99"/>
                    </a:lnTo>
                    <a:lnTo>
                      <a:pt x="365" y="79"/>
                    </a:lnTo>
                    <a:lnTo>
                      <a:pt x="388" y="74"/>
                    </a:lnTo>
                    <a:lnTo>
                      <a:pt x="411" y="78"/>
                    </a:lnTo>
                    <a:lnTo>
                      <a:pt x="418" y="69"/>
                    </a:lnTo>
                    <a:lnTo>
                      <a:pt x="414" y="57"/>
                    </a:lnTo>
                    <a:lnTo>
                      <a:pt x="402" y="49"/>
                    </a:lnTo>
                    <a:lnTo>
                      <a:pt x="383" y="53"/>
                    </a:lnTo>
                    <a:lnTo>
                      <a:pt x="356" y="62"/>
                    </a:lnTo>
                    <a:lnTo>
                      <a:pt x="349" y="55"/>
                    </a:lnTo>
                    <a:lnTo>
                      <a:pt x="365" y="30"/>
                    </a:lnTo>
                    <a:lnTo>
                      <a:pt x="386" y="16"/>
                    </a:lnTo>
                    <a:lnTo>
                      <a:pt x="381" y="0"/>
                    </a:lnTo>
                    <a:lnTo>
                      <a:pt x="358" y="4"/>
                    </a:lnTo>
                    <a:lnTo>
                      <a:pt x="345" y="18"/>
                    </a:lnTo>
                    <a:lnTo>
                      <a:pt x="338" y="32"/>
                    </a:lnTo>
                    <a:lnTo>
                      <a:pt x="328" y="51"/>
                    </a:lnTo>
                    <a:lnTo>
                      <a:pt x="319" y="60"/>
                    </a:lnTo>
                    <a:lnTo>
                      <a:pt x="303" y="53"/>
                    </a:lnTo>
                    <a:lnTo>
                      <a:pt x="296" y="35"/>
                    </a:lnTo>
                    <a:lnTo>
                      <a:pt x="285" y="25"/>
                    </a:lnTo>
                    <a:lnTo>
                      <a:pt x="273" y="28"/>
                    </a:lnTo>
                    <a:lnTo>
                      <a:pt x="267" y="44"/>
                    </a:lnTo>
                    <a:lnTo>
                      <a:pt x="280" y="55"/>
                    </a:lnTo>
                    <a:lnTo>
                      <a:pt x="296" y="71"/>
                    </a:lnTo>
                    <a:lnTo>
                      <a:pt x="319" y="87"/>
                    </a:lnTo>
                    <a:lnTo>
                      <a:pt x="321" y="102"/>
                    </a:lnTo>
                    <a:lnTo>
                      <a:pt x="303" y="140"/>
                    </a:lnTo>
                    <a:lnTo>
                      <a:pt x="282" y="178"/>
                    </a:lnTo>
                    <a:lnTo>
                      <a:pt x="273" y="210"/>
                    </a:lnTo>
                    <a:lnTo>
                      <a:pt x="259" y="221"/>
                    </a:lnTo>
                    <a:lnTo>
                      <a:pt x="207" y="221"/>
                    </a:lnTo>
                    <a:lnTo>
                      <a:pt x="151" y="214"/>
                    </a:lnTo>
                    <a:lnTo>
                      <a:pt x="103" y="207"/>
                    </a:lnTo>
                    <a:lnTo>
                      <a:pt x="67" y="201"/>
                    </a:lnTo>
                    <a:lnTo>
                      <a:pt x="51" y="196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45" name="Freeform 15"/>
              <p:cNvSpPr>
                <a:spLocks/>
              </p:cNvSpPr>
              <p:nvPr/>
            </p:nvSpPr>
            <p:spPr bwMode="auto">
              <a:xfrm>
                <a:off x="588" y="2961"/>
                <a:ext cx="268" cy="322"/>
              </a:xfrm>
              <a:custGeom>
                <a:avLst/>
                <a:gdLst>
                  <a:gd name="T0" fmla="*/ 0 w 268"/>
                  <a:gd name="T1" fmla="*/ 249 h 322"/>
                  <a:gd name="T2" fmla="*/ 27 w 268"/>
                  <a:gd name="T3" fmla="*/ 237 h 322"/>
                  <a:gd name="T4" fmla="*/ 54 w 268"/>
                  <a:gd name="T5" fmla="*/ 235 h 322"/>
                  <a:gd name="T6" fmla="*/ 84 w 268"/>
                  <a:gd name="T7" fmla="*/ 244 h 322"/>
                  <a:gd name="T8" fmla="*/ 119 w 268"/>
                  <a:gd name="T9" fmla="*/ 260 h 322"/>
                  <a:gd name="T10" fmla="*/ 151 w 268"/>
                  <a:gd name="T11" fmla="*/ 269 h 322"/>
                  <a:gd name="T12" fmla="*/ 171 w 268"/>
                  <a:gd name="T13" fmla="*/ 267 h 322"/>
                  <a:gd name="T14" fmla="*/ 174 w 268"/>
                  <a:gd name="T15" fmla="*/ 255 h 322"/>
                  <a:gd name="T16" fmla="*/ 185 w 268"/>
                  <a:gd name="T17" fmla="*/ 225 h 322"/>
                  <a:gd name="T18" fmla="*/ 188 w 268"/>
                  <a:gd name="T19" fmla="*/ 179 h 322"/>
                  <a:gd name="T20" fmla="*/ 197 w 268"/>
                  <a:gd name="T21" fmla="*/ 120 h 322"/>
                  <a:gd name="T22" fmla="*/ 199 w 268"/>
                  <a:gd name="T23" fmla="*/ 92 h 322"/>
                  <a:gd name="T24" fmla="*/ 197 w 268"/>
                  <a:gd name="T25" fmla="*/ 62 h 322"/>
                  <a:gd name="T26" fmla="*/ 201 w 268"/>
                  <a:gd name="T27" fmla="*/ 42 h 322"/>
                  <a:gd name="T28" fmla="*/ 208 w 268"/>
                  <a:gd name="T29" fmla="*/ 21 h 322"/>
                  <a:gd name="T30" fmla="*/ 217 w 268"/>
                  <a:gd name="T31" fmla="*/ 4 h 322"/>
                  <a:gd name="T32" fmla="*/ 233 w 268"/>
                  <a:gd name="T33" fmla="*/ 0 h 322"/>
                  <a:gd name="T34" fmla="*/ 240 w 268"/>
                  <a:gd name="T35" fmla="*/ 11 h 322"/>
                  <a:gd name="T36" fmla="*/ 229 w 268"/>
                  <a:gd name="T37" fmla="*/ 27 h 322"/>
                  <a:gd name="T38" fmla="*/ 219 w 268"/>
                  <a:gd name="T39" fmla="*/ 39 h 322"/>
                  <a:gd name="T40" fmla="*/ 219 w 268"/>
                  <a:gd name="T41" fmla="*/ 48 h 322"/>
                  <a:gd name="T42" fmla="*/ 229 w 268"/>
                  <a:gd name="T43" fmla="*/ 46 h 322"/>
                  <a:gd name="T44" fmla="*/ 242 w 268"/>
                  <a:gd name="T45" fmla="*/ 34 h 322"/>
                  <a:gd name="T46" fmla="*/ 252 w 268"/>
                  <a:gd name="T47" fmla="*/ 21 h 322"/>
                  <a:gd name="T48" fmla="*/ 265 w 268"/>
                  <a:gd name="T49" fmla="*/ 25 h 322"/>
                  <a:gd name="T50" fmla="*/ 268 w 268"/>
                  <a:gd name="T51" fmla="*/ 37 h 322"/>
                  <a:gd name="T52" fmla="*/ 254 w 268"/>
                  <a:gd name="T53" fmla="*/ 50 h 322"/>
                  <a:gd name="T54" fmla="*/ 238 w 268"/>
                  <a:gd name="T55" fmla="*/ 58 h 322"/>
                  <a:gd name="T56" fmla="*/ 226 w 268"/>
                  <a:gd name="T57" fmla="*/ 71 h 322"/>
                  <a:gd name="T58" fmla="*/ 226 w 268"/>
                  <a:gd name="T59" fmla="*/ 88 h 322"/>
                  <a:gd name="T60" fmla="*/ 238 w 268"/>
                  <a:gd name="T61" fmla="*/ 106 h 322"/>
                  <a:gd name="T62" fmla="*/ 247 w 268"/>
                  <a:gd name="T63" fmla="*/ 117 h 322"/>
                  <a:gd name="T64" fmla="*/ 243 w 268"/>
                  <a:gd name="T65" fmla="*/ 129 h 322"/>
                  <a:gd name="T66" fmla="*/ 227 w 268"/>
                  <a:gd name="T67" fmla="*/ 133 h 322"/>
                  <a:gd name="T68" fmla="*/ 215 w 268"/>
                  <a:gd name="T69" fmla="*/ 117 h 322"/>
                  <a:gd name="T70" fmla="*/ 217 w 268"/>
                  <a:gd name="T71" fmla="*/ 168 h 322"/>
                  <a:gd name="T72" fmla="*/ 215 w 268"/>
                  <a:gd name="T73" fmla="*/ 218 h 322"/>
                  <a:gd name="T74" fmla="*/ 210 w 268"/>
                  <a:gd name="T75" fmla="*/ 262 h 322"/>
                  <a:gd name="T76" fmla="*/ 204 w 268"/>
                  <a:gd name="T77" fmla="*/ 294 h 322"/>
                  <a:gd name="T78" fmla="*/ 192 w 268"/>
                  <a:gd name="T79" fmla="*/ 318 h 322"/>
                  <a:gd name="T80" fmla="*/ 174 w 268"/>
                  <a:gd name="T81" fmla="*/ 322 h 322"/>
                  <a:gd name="T82" fmla="*/ 130 w 268"/>
                  <a:gd name="T83" fmla="*/ 315 h 322"/>
                  <a:gd name="T84" fmla="*/ 89 w 268"/>
                  <a:gd name="T85" fmla="*/ 308 h 322"/>
                  <a:gd name="T86" fmla="*/ 48 w 268"/>
                  <a:gd name="T87" fmla="*/ 301 h 322"/>
                  <a:gd name="T88" fmla="*/ 20 w 268"/>
                  <a:gd name="T89" fmla="*/ 290 h 322"/>
                  <a:gd name="T90" fmla="*/ 7 w 268"/>
                  <a:gd name="T91" fmla="*/ 272 h 322"/>
                  <a:gd name="T92" fmla="*/ 0 w 268"/>
                  <a:gd name="T93" fmla="*/ 249 h 32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68"/>
                  <a:gd name="T142" fmla="*/ 0 h 322"/>
                  <a:gd name="T143" fmla="*/ 268 w 268"/>
                  <a:gd name="T144" fmla="*/ 322 h 322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68" h="322">
                    <a:moveTo>
                      <a:pt x="0" y="249"/>
                    </a:moveTo>
                    <a:lnTo>
                      <a:pt x="27" y="237"/>
                    </a:lnTo>
                    <a:lnTo>
                      <a:pt x="54" y="235"/>
                    </a:lnTo>
                    <a:lnTo>
                      <a:pt x="84" y="244"/>
                    </a:lnTo>
                    <a:lnTo>
                      <a:pt x="119" y="260"/>
                    </a:lnTo>
                    <a:lnTo>
                      <a:pt x="151" y="269"/>
                    </a:lnTo>
                    <a:lnTo>
                      <a:pt x="171" y="267"/>
                    </a:lnTo>
                    <a:lnTo>
                      <a:pt x="174" y="255"/>
                    </a:lnTo>
                    <a:lnTo>
                      <a:pt x="185" y="225"/>
                    </a:lnTo>
                    <a:lnTo>
                      <a:pt x="188" y="179"/>
                    </a:lnTo>
                    <a:lnTo>
                      <a:pt x="197" y="120"/>
                    </a:lnTo>
                    <a:lnTo>
                      <a:pt x="199" y="92"/>
                    </a:lnTo>
                    <a:lnTo>
                      <a:pt x="197" y="62"/>
                    </a:lnTo>
                    <a:lnTo>
                      <a:pt x="201" y="42"/>
                    </a:lnTo>
                    <a:lnTo>
                      <a:pt x="208" y="21"/>
                    </a:lnTo>
                    <a:lnTo>
                      <a:pt x="217" y="4"/>
                    </a:lnTo>
                    <a:lnTo>
                      <a:pt x="233" y="0"/>
                    </a:lnTo>
                    <a:lnTo>
                      <a:pt x="240" y="11"/>
                    </a:lnTo>
                    <a:lnTo>
                      <a:pt x="229" y="27"/>
                    </a:lnTo>
                    <a:lnTo>
                      <a:pt x="219" y="39"/>
                    </a:lnTo>
                    <a:lnTo>
                      <a:pt x="219" y="48"/>
                    </a:lnTo>
                    <a:lnTo>
                      <a:pt x="229" y="46"/>
                    </a:lnTo>
                    <a:lnTo>
                      <a:pt x="242" y="34"/>
                    </a:lnTo>
                    <a:lnTo>
                      <a:pt x="252" y="21"/>
                    </a:lnTo>
                    <a:lnTo>
                      <a:pt x="265" y="25"/>
                    </a:lnTo>
                    <a:lnTo>
                      <a:pt x="268" y="37"/>
                    </a:lnTo>
                    <a:lnTo>
                      <a:pt x="254" y="50"/>
                    </a:lnTo>
                    <a:lnTo>
                      <a:pt x="238" y="58"/>
                    </a:lnTo>
                    <a:lnTo>
                      <a:pt x="226" y="71"/>
                    </a:lnTo>
                    <a:lnTo>
                      <a:pt x="226" y="88"/>
                    </a:lnTo>
                    <a:lnTo>
                      <a:pt x="238" y="106"/>
                    </a:lnTo>
                    <a:lnTo>
                      <a:pt x="247" y="117"/>
                    </a:lnTo>
                    <a:lnTo>
                      <a:pt x="243" y="129"/>
                    </a:lnTo>
                    <a:lnTo>
                      <a:pt x="227" y="133"/>
                    </a:lnTo>
                    <a:lnTo>
                      <a:pt x="215" y="117"/>
                    </a:lnTo>
                    <a:lnTo>
                      <a:pt x="217" y="168"/>
                    </a:lnTo>
                    <a:lnTo>
                      <a:pt x="215" y="218"/>
                    </a:lnTo>
                    <a:lnTo>
                      <a:pt x="210" y="262"/>
                    </a:lnTo>
                    <a:lnTo>
                      <a:pt x="204" y="294"/>
                    </a:lnTo>
                    <a:lnTo>
                      <a:pt x="192" y="318"/>
                    </a:lnTo>
                    <a:lnTo>
                      <a:pt x="174" y="322"/>
                    </a:lnTo>
                    <a:lnTo>
                      <a:pt x="130" y="315"/>
                    </a:lnTo>
                    <a:lnTo>
                      <a:pt x="89" y="308"/>
                    </a:lnTo>
                    <a:lnTo>
                      <a:pt x="48" y="301"/>
                    </a:lnTo>
                    <a:lnTo>
                      <a:pt x="20" y="290"/>
                    </a:lnTo>
                    <a:lnTo>
                      <a:pt x="7" y="272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776" y="1968"/>
              <a:ext cx="322" cy="211"/>
              <a:chOff x="288" y="2722"/>
              <a:chExt cx="322" cy="211"/>
            </a:xfrm>
          </p:grpSpPr>
          <p:sp>
            <p:nvSpPr>
              <p:cNvPr id="26637" name="Freeform 17"/>
              <p:cNvSpPr>
                <a:spLocks/>
              </p:cNvSpPr>
              <p:nvPr/>
            </p:nvSpPr>
            <p:spPr bwMode="auto">
              <a:xfrm>
                <a:off x="557" y="2722"/>
                <a:ext cx="53" cy="122"/>
              </a:xfrm>
              <a:custGeom>
                <a:avLst/>
                <a:gdLst>
                  <a:gd name="T0" fmla="*/ 0 w 53"/>
                  <a:gd name="T1" fmla="*/ 122 h 122"/>
                  <a:gd name="T2" fmla="*/ 19 w 53"/>
                  <a:gd name="T3" fmla="*/ 16 h 122"/>
                  <a:gd name="T4" fmla="*/ 36 w 53"/>
                  <a:gd name="T5" fmla="*/ 0 h 122"/>
                  <a:gd name="T6" fmla="*/ 48 w 53"/>
                  <a:gd name="T7" fmla="*/ 2 h 122"/>
                  <a:gd name="T8" fmla="*/ 53 w 53"/>
                  <a:gd name="T9" fmla="*/ 11 h 122"/>
                  <a:gd name="T10" fmla="*/ 52 w 53"/>
                  <a:gd name="T11" fmla="*/ 26 h 122"/>
                  <a:gd name="T12" fmla="*/ 46 w 53"/>
                  <a:gd name="T13" fmla="*/ 41 h 122"/>
                  <a:gd name="T14" fmla="*/ 0 w 53"/>
                  <a:gd name="T15" fmla="*/ 122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3"/>
                  <a:gd name="T25" fmla="*/ 0 h 122"/>
                  <a:gd name="T26" fmla="*/ 53 w 53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3" h="122">
                    <a:moveTo>
                      <a:pt x="0" y="122"/>
                    </a:moveTo>
                    <a:lnTo>
                      <a:pt x="19" y="16"/>
                    </a:lnTo>
                    <a:lnTo>
                      <a:pt x="36" y="0"/>
                    </a:lnTo>
                    <a:lnTo>
                      <a:pt x="48" y="2"/>
                    </a:lnTo>
                    <a:lnTo>
                      <a:pt x="53" y="11"/>
                    </a:lnTo>
                    <a:lnTo>
                      <a:pt x="52" y="26"/>
                    </a:lnTo>
                    <a:lnTo>
                      <a:pt x="46" y="41"/>
                    </a:lnTo>
                    <a:lnTo>
                      <a:pt x="0" y="122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38" name="Freeform 18"/>
              <p:cNvSpPr>
                <a:spLocks/>
              </p:cNvSpPr>
              <p:nvPr/>
            </p:nvSpPr>
            <p:spPr bwMode="auto">
              <a:xfrm>
                <a:off x="399" y="2725"/>
                <a:ext cx="55" cy="122"/>
              </a:xfrm>
              <a:custGeom>
                <a:avLst/>
                <a:gdLst>
                  <a:gd name="T0" fmla="*/ 55 w 55"/>
                  <a:gd name="T1" fmla="*/ 122 h 122"/>
                  <a:gd name="T2" fmla="*/ 0 w 55"/>
                  <a:gd name="T3" fmla="*/ 30 h 122"/>
                  <a:gd name="T4" fmla="*/ 2 w 55"/>
                  <a:gd name="T5" fmla="*/ 7 h 122"/>
                  <a:gd name="T6" fmla="*/ 13 w 55"/>
                  <a:gd name="T7" fmla="*/ 0 h 122"/>
                  <a:gd name="T8" fmla="*/ 23 w 55"/>
                  <a:gd name="T9" fmla="*/ 4 h 122"/>
                  <a:gd name="T10" fmla="*/ 31 w 55"/>
                  <a:gd name="T11" fmla="*/ 16 h 122"/>
                  <a:gd name="T12" fmla="*/ 37 w 55"/>
                  <a:gd name="T13" fmla="*/ 31 h 122"/>
                  <a:gd name="T14" fmla="*/ 55 w 55"/>
                  <a:gd name="T15" fmla="*/ 122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5"/>
                  <a:gd name="T25" fmla="*/ 0 h 122"/>
                  <a:gd name="T26" fmla="*/ 55 w 55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5" h="122">
                    <a:moveTo>
                      <a:pt x="55" y="122"/>
                    </a:moveTo>
                    <a:lnTo>
                      <a:pt x="0" y="30"/>
                    </a:lnTo>
                    <a:lnTo>
                      <a:pt x="2" y="7"/>
                    </a:lnTo>
                    <a:lnTo>
                      <a:pt x="13" y="0"/>
                    </a:lnTo>
                    <a:lnTo>
                      <a:pt x="23" y="4"/>
                    </a:lnTo>
                    <a:lnTo>
                      <a:pt x="31" y="16"/>
                    </a:lnTo>
                    <a:lnTo>
                      <a:pt x="37" y="31"/>
                    </a:lnTo>
                    <a:lnTo>
                      <a:pt x="55" y="122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6639" name="Freeform 19"/>
              <p:cNvSpPr>
                <a:spLocks/>
              </p:cNvSpPr>
              <p:nvPr/>
            </p:nvSpPr>
            <p:spPr bwMode="auto">
              <a:xfrm>
                <a:off x="288" y="2870"/>
                <a:ext cx="118" cy="63"/>
              </a:xfrm>
              <a:custGeom>
                <a:avLst/>
                <a:gdLst>
                  <a:gd name="T0" fmla="*/ 118 w 118"/>
                  <a:gd name="T1" fmla="*/ 63 h 63"/>
                  <a:gd name="T2" fmla="*/ 14 w 118"/>
                  <a:gd name="T3" fmla="*/ 35 h 63"/>
                  <a:gd name="T4" fmla="*/ 0 w 118"/>
                  <a:gd name="T5" fmla="*/ 17 h 63"/>
                  <a:gd name="T6" fmla="*/ 2 w 118"/>
                  <a:gd name="T7" fmla="*/ 5 h 63"/>
                  <a:gd name="T8" fmla="*/ 12 w 118"/>
                  <a:gd name="T9" fmla="*/ 0 h 63"/>
                  <a:gd name="T10" fmla="*/ 27 w 118"/>
                  <a:gd name="T11" fmla="*/ 3 h 63"/>
                  <a:gd name="T12" fmla="*/ 41 w 118"/>
                  <a:gd name="T13" fmla="*/ 10 h 63"/>
                  <a:gd name="T14" fmla="*/ 118 w 118"/>
                  <a:gd name="T15" fmla="*/ 63 h 6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8"/>
                  <a:gd name="T25" fmla="*/ 0 h 63"/>
                  <a:gd name="T26" fmla="*/ 118 w 118"/>
                  <a:gd name="T27" fmla="*/ 63 h 6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8" h="63">
                    <a:moveTo>
                      <a:pt x="118" y="63"/>
                    </a:moveTo>
                    <a:lnTo>
                      <a:pt x="14" y="35"/>
                    </a:lnTo>
                    <a:lnTo>
                      <a:pt x="0" y="17"/>
                    </a:lnTo>
                    <a:lnTo>
                      <a:pt x="2" y="5"/>
                    </a:lnTo>
                    <a:lnTo>
                      <a:pt x="12" y="0"/>
                    </a:lnTo>
                    <a:lnTo>
                      <a:pt x="27" y="3"/>
                    </a:lnTo>
                    <a:lnTo>
                      <a:pt x="41" y="10"/>
                    </a:lnTo>
                    <a:lnTo>
                      <a:pt x="118" y="63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09600" y="1828800"/>
            <a:ext cx="2012950" cy="1219200"/>
            <a:chOff x="384" y="1152"/>
            <a:chExt cx="1268" cy="768"/>
          </a:xfrm>
        </p:grpSpPr>
        <p:sp>
          <p:nvSpPr>
            <p:cNvPr id="26633" name="AutoShape 21"/>
            <p:cNvSpPr>
              <a:spLocks noChangeArrowheads="1"/>
            </p:cNvSpPr>
            <p:nvPr/>
          </p:nvSpPr>
          <p:spPr bwMode="auto">
            <a:xfrm>
              <a:off x="432" y="1152"/>
              <a:ext cx="1152" cy="768"/>
            </a:xfrm>
            <a:prstGeom prst="wedgeEllipseCallout">
              <a:avLst>
                <a:gd name="adj1" fmla="val 70139"/>
                <a:gd name="adj2" fmla="val 74870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FontTx/>
                <a:buChar char="•"/>
              </a:pPr>
              <a:endParaRPr lang="zh-TW" altLang="zh-TW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6634" name="Text Box 22"/>
            <p:cNvSpPr txBox="1">
              <a:spLocks noChangeArrowheads="1"/>
            </p:cNvSpPr>
            <p:nvPr/>
          </p:nvSpPr>
          <p:spPr bwMode="auto">
            <a:xfrm>
              <a:off x="384" y="1392"/>
              <a:ext cx="126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咦？是大柱子嗎？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A934B-412A-4EAD-A0B6-9D1E76D8F183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美國通用汽車客服部的真實故事</a:t>
            </a:r>
          </a:p>
        </p:txBody>
      </p:sp>
      <p:sp>
        <p:nvSpPr>
          <p:cNvPr id="471044" name="Text Box 11"/>
          <p:cNvSpPr txBox="1">
            <a:spLocks noChangeArrowheads="1"/>
          </p:cNvSpPr>
          <p:nvPr/>
        </p:nvSpPr>
        <p:spPr bwMode="auto">
          <a:xfrm>
            <a:off x="1295400" y="2362200"/>
            <a:ext cx="617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71045" name="Text Box 16"/>
          <p:cNvSpPr txBox="1">
            <a:spLocks noChangeArrowheads="1"/>
          </p:cNvSpPr>
          <p:nvPr/>
        </p:nvSpPr>
        <p:spPr bwMode="auto">
          <a:xfrm>
            <a:off x="533400" y="1371600"/>
            <a:ext cx="8229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有一天美國通用汽車公司的龐帝雅克（</a:t>
            </a:r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Pontiac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）部門收到一封客戶抱怨信，上面是這樣寫的：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    我們家有一個傳統的習慣，就是我們每天在吃完晚餐後，都會以冰淇淋來當我們的飯後甜點。由於冰淇淋的口味很多，所以我們家每天在飯後才投票決定要吃哪一種口味，等大家決定後我就會開車去買。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    但自從最近我買了一部新的龐帝雅克後，在我去買冰淇淋的這段路程問題就發生了。你知道嗎？每當我買的冰淇淋是香草口味時，我從店理出來車子就發不動。</a:t>
            </a:r>
          </a:p>
          <a:p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    為什麼這部龐帝雅克當我買了香草冰淇淋它就秀逗，而我不管什麼時候買其他口味的冰淇淋，它就一尾活龍？為什麼？為什麼？</a:t>
            </a:r>
            <a:r>
              <a:rPr lang="zh-TW" altLang="en-US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難道香草冰淇淋會引起龐帝雅克過敏</a:t>
            </a:r>
            <a:r>
              <a:rPr lang="en-US" altLang="zh-TW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秀逗</a:t>
            </a:r>
            <a:r>
              <a:rPr lang="en-US" altLang="zh-TW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？</a:t>
            </a:r>
          </a:p>
          <a:p>
            <a:endParaRPr lang="en-US" altLang="zh-TW" sz="2400" b="1">
              <a:solidFill>
                <a:schemeClr val="hlink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1FBF6-DE57-4C5F-8685-DF5933F7C67F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smtClean="0">
                <a:solidFill>
                  <a:schemeClr val="tx1"/>
                </a:solidFill>
              </a:rPr>
              <a:t>美國通用汽車客服部的真實故事</a:t>
            </a: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533400" y="2024063"/>
            <a:ext cx="8153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絕對不是因為香草冰淇淋的關係，答案應該是蒸氣鎖。因為當這位仁兄買其他口味時，由於時間較久，引擎有足夠的時間散熱，重新發動時就沒有太大的問題。</a:t>
            </a:r>
            <a:r>
              <a:rPr lang="zh-TW" altLang="en-US" sz="2400" b="1">
                <a:solidFill>
                  <a:schemeClr val="hlink"/>
                </a:solidFill>
                <a:latin typeface="標楷體" pitchFamily="65" charset="-120"/>
                <a:ea typeface="標楷體" pitchFamily="65" charset="-120"/>
              </a:rPr>
              <a:t>但是買香草口味時，由於花的時間較短，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引擎太熱以致於還無法讓蒸氣瑣有足夠的散熱時間。因此當熄火到重新啟動的時間較短時，他的車子就會秀逗。</a:t>
            </a:r>
          </a:p>
          <a:p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 </a:t>
            </a:r>
            <a:endParaRPr lang="zh-TW" altLang="en-US" sz="2400" b="1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531813" y="4768850"/>
            <a:ext cx="2292350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latin typeface="Times New Roman" pitchFamily="18" charset="0"/>
                <a:ea typeface="標楷體" pitchFamily="65" charset="-120"/>
              </a:rPr>
              <a:t>Impossible</a:t>
            </a:r>
          </a:p>
        </p:txBody>
      </p:sp>
      <p:sp>
        <p:nvSpPr>
          <p:cNvPr id="1022982" name="Text Box 6"/>
          <p:cNvSpPr txBox="1">
            <a:spLocks noChangeArrowheads="1"/>
          </p:cNvSpPr>
          <p:nvPr/>
        </p:nvSpPr>
        <p:spPr bwMode="auto">
          <a:xfrm>
            <a:off x="5816600" y="4724400"/>
            <a:ext cx="2559050" cy="641350"/>
          </a:xfrm>
          <a:prstGeom prst="rect">
            <a:avLst/>
          </a:prstGeom>
          <a:solidFill>
            <a:srgbClr val="0099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latin typeface="Times New Roman" pitchFamily="18" charset="0"/>
                <a:ea typeface="標楷體" pitchFamily="65" charset="-120"/>
              </a:rPr>
              <a:t>I’m possible</a:t>
            </a:r>
          </a:p>
        </p:txBody>
      </p:sp>
      <p:sp>
        <p:nvSpPr>
          <p:cNvPr id="1022983" name="AutoShape 7"/>
          <p:cNvSpPr>
            <a:spLocks noChangeArrowheads="1"/>
          </p:cNvSpPr>
          <p:nvPr/>
        </p:nvSpPr>
        <p:spPr bwMode="auto">
          <a:xfrm>
            <a:off x="3276600" y="4876800"/>
            <a:ext cx="1828800" cy="381000"/>
          </a:xfrm>
          <a:prstGeom prst="rightArrow">
            <a:avLst>
              <a:gd name="adj1" fmla="val 50000"/>
              <a:gd name="adj2" fmla="val 120000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22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2982" grpId="0" animBg="1" autoUpdateAnimBg="0"/>
      <p:bldP spid="10229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452A44-A2F2-4D0B-9DB3-14BF375B07CA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81400" y="1828800"/>
            <a:ext cx="1838325" cy="1782763"/>
            <a:chOff x="2256" y="1152"/>
            <a:chExt cx="1158" cy="1123"/>
          </a:xfrm>
        </p:grpSpPr>
        <p:sp>
          <p:nvSpPr>
            <p:cNvPr id="473177" name="Freeform 4"/>
            <p:cNvSpPr>
              <a:spLocks/>
            </p:cNvSpPr>
            <p:nvPr/>
          </p:nvSpPr>
          <p:spPr bwMode="auto">
            <a:xfrm>
              <a:off x="2256" y="1248"/>
              <a:ext cx="1158" cy="940"/>
            </a:xfrm>
            <a:custGeom>
              <a:avLst/>
              <a:gdLst>
                <a:gd name="T0" fmla="*/ 1158 w 1158"/>
                <a:gd name="T1" fmla="*/ 0 h 940"/>
                <a:gd name="T2" fmla="*/ 1 w 1158"/>
                <a:gd name="T3" fmla="*/ 940 h 940"/>
                <a:gd name="T4" fmla="*/ 109 w 1158"/>
                <a:gd name="T5" fmla="*/ 922 h 940"/>
                <a:gd name="T6" fmla="*/ 106 w 1158"/>
                <a:gd name="T7" fmla="*/ 891 h 940"/>
                <a:gd name="T8" fmla="*/ 94 w 1158"/>
                <a:gd name="T9" fmla="*/ 849 h 940"/>
                <a:gd name="T10" fmla="*/ 90 w 1158"/>
                <a:gd name="T11" fmla="*/ 815 h 940"/>
                <a:gd name="T12" fmla="*/ 98 w 1158"/>
                <a:gd name="T13" fmla="*/ 780 h 940"/>
                <a:gd name="T14" fmla="*/ 122 w 1158"/>
                <a:gd name="T15" fmla="*/ 750 h 940"/>
                <a:gd name="T16" fmla="*/ 152 w 1158"/>
                <a:gd name="T17" fmla="*/ 728 h 940"/>
                <a:gd name="T18" fmla="*/ 188 w 1158"/>
                <a:gd name="T19" fmla="*/ 717 h 940"/>
                <a:gd name="T20" fmla="*/ 240 w 1158"/>
                <a:gd name="T21" fmla="*/ 718 h 940"/>
                <a:gd name="T22" fmla="*/ 274 w 1158"/>
                <a:gd name="T23" fmla="*/ 725 h 940"/>
                <a:gd name="T24" fmla="*/ 308 w 1158"/>
                <a:gd name="T25" fmla="*/ 749 h 940"/>
                <a:gd name="T26" fmla="*/ 331 w 1158"/>
                <a:gd name="T27" fmla="*/ 778 h 940"/>
                <a:gd name="T28" fmla="*/ 341 w 1158"/>
                <a:gd name="T29" fmla="*/ 809 h 940"/>
                <a:gd name="T30" fmla="*/ 339 w 1158"/>
                <a:gd name="T31" fmla="*/ 843 h 940"/>
                <a:gd name="T32" fmla="*/ 331 w 1158"/>
                <a:gd name="T33" fmla="*/ 874 h 940"/>
                <a:gd name="T34" fmla="*/ 323 w 1158"/>
                <a:gd name="T35" fmla="*/ 906 h 940"/>
                <a:gd name="T36" fmla="*/ 327 w 1158"/>
                <a:gd name="T37" fmla="*/ 936 h 940"/>
                <a:gd name="T38" fmla="*/ 519 w 1158"/>
                <a:gd name="T39" fmla="*/ 903 h 940"/>
                <a:gd name="T40" fmla="*/ 521 w 1158"/>
                <a:gd name="T41" fmla="*/ 861 h 940"/>
                <a:gd name="T42" fmla="*/ 524 w 1158"/>
                <a:gd name="T43" fmla="*/ 826 h 940"/>
                <a:gd name="T44" fmla="*/ 533 w 1158"/>
                <a:gd name="T45" fmla="*/ 796 h 940"/>
                <a:gd name="T46" fmla="*/ 550 w 1158"/>
                <a:gd name="T47" fmla="*/ 776 h 940"/>
                <a:gd name="T48" fmla="*/ 574 w 1158"/>
                <a:gd name="T49" fmla="*/ 765 h 940"/>
                <a:gd name="T50" fmla="*/ 601 w 1158"/>
                <a:gd name="T51" fmla="*/ 762 h 940"/>
                <a:gd name="T52" fmla="*/ 634 w 1158"/>
                <a:gd name="T53" fmla="*/ 763 h 940"/>
                <a:gd name="T54" fmla="*/ 664 w 1158"/>
                <a:gd name="T55" fmla="*/ 766 h 940"/>
                <a:gd name="T56" fmla="*/ 702 w 1158"/>
                <a:gd name="T57" fmla="*/ 768 h 940"/>
                <a:gd name="T58" fmla="*/ 736 w 1158"/>
                <a:gd name="T59" fmla="*/ 763 h 940"/>
                <a:gd name="T60" fmla="*/ 767 w 1158"/>
                <a:gd name="T61" fmla="*/ 752 h 940"/>
                <a:gd name="T62" fmla="*/ 790 w 1158"/>
                <a:gd name="T63" fmla="*/ 731 h 940"/>
                <a:gd name="T64" fmla="*/ 803 w 1158"/>
                <a:gd name="T65" fmla="*/ 705 h 940"/>
                <a:gd name="T66" fmla="*/ 803 w 1158"/>
                <a:gd name="T67" fmla="*/ 675 h 940"/>
                <a:gd name="T68" fmla="*/ 803 w 1158"/>
                <a:gd name="T69" fmla="*/ 642 h 940"/>
                <a:gd name="T70" fmla="*/ 810 w 1158"/>
                <a:gd name="T71" fmla="*/ 615 h 940"/>
                <a:gd name="T72" fmla="*/ 824 w 1158"/>
                <a:gd name="T73" fmla="*/ 593 h 940"/>
                <a:gd name="T74" fmla="*/ 853 w 1158"/>
                <a:gd name="T75" fmla="*/ 578 h 940"/>
                <a:gd name="T76" fmla="*/ 884 w 1158"/>
                <a:gd name="T77" fmla="*/ 569 h 940"/>
                <a:gd name="T78" fmla="*/ 921 w 1158"/>
                <a:gd name="T79" fmla="*/ 561 h 940"/>
                <a:gd name="T80" fmla="*/ 954 w 1158"/>
                <a:gd name="T81" fmla="*/ 553 h 940"/>
                <a:gd name="T82" fmla="*/ 982 w 1158"/>
                <a:gd name="T83" fmla="*/ 542 h 940"/>
                <a:gd name="T84" fmla="*/ 1003 w 1158"/>
                <a:gd name="T85" fmla="*/ 526 h 940"/>
                <a:gd name="T86" fmla="*/ 1021 w 1158"/>
                <a:gd name="T87" fmla="*/ 501 h 940"/>
                <a:gd name="T88" fmla="*/ 1030 w 1158"/>
                <a:gd name="T89" fmla="*/ 469 h 940"/>
                <a:gd name="T90" fmla="*/ 1026 w 1158"/>
                <a:gd name="T91" fmla="*/ 438 h 940"/>
                <a:gd name="T92" fmla="*/ 1016 w 1158"/>
                <a:gd name="T93" fmla="*/ 398 h 940"/>
                <a:gd name="T94" fmla="*/ 1010 w 1158"/>
                <a:gd name="T95" fmla="*/ 364 h 940"/>
                <a:gd name="T96" fmla="*/ 1012 w 1158"/>
                <a:gd name="T97" fmla="*/ 331 h 940"/>
                <a:gd name="T98" fmla="*/ 1022 w 1158"/>
                <a:gd name="T99" fmla="*/ 303 h 940"/>
                <a:gd name="T100" fmla="*/ 1039 w 1158"/>
                <a:gd name="T101" fmla="*/ 278 h 940"/>
                <a:gd name="T102" fmla="*/ 1064 w 1158"/>
                <a:gd name="T103" fmla="*/ 254 h 940"/>
                <a:gd name="T104" fmla="*/ 1093 w 1158"/>
                <a:gd name="T105" fmla="*/ 240 h 940"/>
                <a:gd name="T106" fmla="*/ 1122 w 1158"/>
                <a:gd name="T107" fmla="*/ 234 h 940"/>
                <a:gd name="T108" fmla="*/ 1158 w 1158"/>
                <a:gd name="T109" fmla="*/ 234 h 94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58"/>
                <a:gd name="T166" fmla="*/ 0 h 940"/>
                <a:gd name="T167" fmla="*/ 1158 w 1158"/>
                <a:gd name="T168" fmla="*/ 940 h 94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58" h="940">
                  <a:moveTo>
                    <a:pt x="1158" y="234"/>
                  </a:moveTo>
                  <a:lnTo>
                    <a:pt x="1158" y="0"/>
                  </a:lnTo>
                  <a:lnTo>
                    <a:pt x="0" y="0"/>
                  </a:lnTo>
                  <a:lnTo>
                    <a:pt x="1" y="940"/>
                  </a:lnTo>
                  <a:lnTo>
                    <a:pt x="104" y="940"/>
                  </a:lnTo>
                  <a:lnTo>
                    <a:pt x="109" y="922"/>
                  </a:lnTo>
                  <a:lnTo>
                    <a:pt x="109" y="909"/>
                  </a:lnTo>
                  <a:lnTo>
                    <a:pt x="106" y="891"/>
                  </a:lnTo>
                  <a:lnTo>
                    <a:pt x="100" y="872"/>
                  </a:lnTo>
                  <a:lnTo>
                    <a:pt x="94" y="849"/>
                  </a:lnTo>
                  <a:lnTo>
                    <a:pt x="91" y="831"/>
                  </a:lnTo>
                  <a:lnTo>
                    <a:pt x="90" y="815"/>
                  </a:lnTo>
                  <a:lnTo>
                    <a:pt x="93" y="797"/>
                  </a:lnTo>
                  <a:lnTo>
                    <a:pt x="98" y="780"/>
                  </a:lnTo>
                  <a:lnTo>
                    <a:pt x="109" y="763"/>
                  </a:lnTo>
                  <a:lnTo>
                    <a:pt x="122" y="750"/>
                  </a:lnTo>
                  <a:lnTo>
                    <a:pt x="136" y="737"/>
                  </a:lnTo>
                  <a:lnTo>
                    <a:pt x="152" y="728"/>
                  </a:lnTo>
                  <a:lnTo>
                    <a:pt x="171" y="720"/>
                  </a:lnTo>
                  <a:lnTo>
                    <a:pt x="188" y="717"/>
                  </a:lnTo>
                  <a:lnTo>
                    <a:pt x="212" y="716"/>
                  </a:lnTo>
                  <a:lnTo>
                    <a:pt x="240" y="718"/>
                  </a:lnTo>
                  <a:lnTo>
                    <a:pt x="258" y="720"/>
                  </a:lnTo>
                  <a:lnTo>
                    <a:pt x="274" y="725"/>
                  </a:lnTo>
                  <a:lnTo>
                    <a:pt x="289" y="734"/>
                  </a:lnTo>
                  <a:lnTo>
                    <a:pt x="308" y="749"/>
                  </a:lnTo>
                  <a:lnTo>
                    <a:pt x="320" y="763"/>
                  </a:lnTo>
                  <a:lnTo>
                    <a:pt x="331" y="778"/>
                  </a:lnTo>
                  <a:lnTo>
                    <a:pt x="337" y="794"/>
                  </a:lnTo>
                  <a:lnTo>
                    <a:pt x="341" y="809"/>
                  </a:lnTo>
                  <a:lnTo>
                    <a:pt x="341" y="826"/>
                  </a:lnTo>
                  <a:lnTo>
                    <a:pt x="339" y="843"/>
                  </a:lnTo>
                  <a:lnTo>
                    <a:pt x="335" y="859"/>
                  </a:lnTo>
                  <a:lnTo>
                    <a:pt x="331" y="874"/>
                  </a:lnTo>
                  <a:lnTo>
                    <a:pt x="326" y="890"/>
                  </a:lnTo>
                  <a:lnTo>
                    <a:pt x="323" y="906"/>
                  </a:lnTo>
                  <a:lnTo>
                    <a:pt x="323" y="920"/>
                  </a:lnTo>
                  <a:lnTo>
                    <a:pt x="327" y="936"/>
                  </a:lnTo>
                  <a:lnTo>
                    <a:pt x="521" y="936"/>
                  </a:lnTo>
                  <a:lnTo>
                    <a:pt x="519" y="903"/>
                  </a:lnTo>
                  <a:lnTo>
                    <a:pt x="521" y="879"/>
                  </a:lnTo>
                  <a:lnTo>
                    <a:pt x="521" y="861"/>
                  </a:lnTo>
                  <a:lnTo>
                    <a:pt x="522" y="844"/>
                  </a:lnTo>
                  <a:lnTo>
                    <a:pt x="524" y="826"/>
                  </a:lnTo>
                  <a:lnTo>
                    <a:pt x="528" y="808"/>
                  </a:lnTo>
                  <a:lnTo>
                    <a:pt x="533" y="796"/>
                  </a:lnTo>
                  <a:lnTo>
                    <a:pt x="540" y="785"/>
                  </a:lnTo>
                  <a:lnTo>
                    <a:pt x="550" y="776"/>
                  </a:lnTo>
                  <a:lnTo>
                    <a:pt x="561" y="769"/>
                  </a:lnTo>
                  <a:lnTo>
                    <a:pt x="574" y="765"/>
                  </a:lnTo>
                  <a:lnTo>
                    <a:pt x="588" y="763"/>
                  </a:lnTo>
                  <a:lnTo>
                    <a:pt x="601" y="762"/>
                  </a:lnTo>
                  <a:lnTo>
                    <a:pt x="618" y="762"/>
                  </a:lnTo>
                  <a:lnTo>
                    <a:pt x="634" y="763"/>
                  </a:lnTo>
                  <a:lnTo>
                    <a:pt x="647" y="765"/>
                  </a:lnTo>
                  <a:lnTo>
                    <a:pt x="664" y="766"/>
                  </a:lnTo>
                  <a:lnTo>
                    <a:pt x="682" y="768"/>
                  </a:lnTo>
                  <a:lnTo>
                    <a:pt x="702" y="768"/>
                  </a:lnTo>
                  <a:lnTo>
                    <a:pt x="719" y="766"/>
                  </a:lnTo>
                  <a:lnTo>
                    <a:pt x="736" y="763"/>
                  </a:lnTo>
                  <a:lnTo>
                    <a:pt x="754" y="759"/>
                  </a:lnTo>
                  <a:lnTo>
                    <a:pt x="767" y="752"/>
                  </a:lnTo>
                  <a:lnTo>
                    <a:pt x="781" y="743"/>
                  </a:lnTo>
                  <a:lnTo>
                    <a:pt x="790" y="731"/>
                  </a:lnTo>
                  <a:lnTo>
                    <a:pt x="799" y="718"/>
                  </a:lnTo>
                  <a:lnTo>
                    <a:pt x="803" y="705"/>
                  </a:lnTo>
                  <a:lnTo>
                    <a:pt x="805" y="690"/>
                  </a:lnTo>
                  <a:lnTo>
                    <a:pt x="803" y="675"/>
                  </a:lnTo>
                  <a:lnTo>
                    <a:pt x="802" y="659"/>
                  </a:lnTo>
                  <a:lnTo>
                    <a:pt x="803" y="642"/>
                  </a:lnTo>
                  <a:lnTo>
                    <a:pt x="806" y="629"/>
                  </a:lnTo>
                  <a:lnTo>
                    <a:pt x="810" y="615"/>
                  </a:lnTo>
                  <a:lnTo>
                    <a:pt x="816" y="602"/>
                  </a:lnTo>
                  <a:lnTo>
                    <a:pt x="824" y="593"/>
                  </a:lnTo>
                  <a:lnTo>
                    <a:pt x="837" y="584"/>
                  </a:lnTo>
                  <a:lnTo>
                    <a:pt x="853" y="578"/>
                  </a:lnTo>
                  <a:lnTo>
                    <a:pt x="869" y="573"/>
                  </a:lnTo>
                  <a:lnTo>
                    <a:pt x="884" y="569"/>
                  </a:lnTo>
                  <a:lnTo>
                    <a:pt x="900" y="565"/>
                  </a:lnTo>
                  <a:lnTo>
                    <a:pt x="921" y="561"/>
                  </a:lnTo>
                  <a:lnTo>
                    <a:pt x="937" y="558"/>
                  </a:lnTo>
                  <a:lnTo>
                    <a:pt x="954" y="553"/>
                  </a:lnTo>
                  <a:lnTo>
                    <a:pt x="968" y="548"/>
                  </a:lnTo>
                  <a:lnTo>
                    <a:pt x="982" y="542"/>
                  </a:lnTo>
                  <a:lnTo>
                    <a:pt x="993" y="534"/>
                  </a:lnTo>
                  <a:lnTo>
                    <a:pt x="1003" y="526"/>
                  </a:lnTo>
                  <a:lnTo>
                    <a:pt x="1014" y="513"/>
                  </a:lnTo>
                  <a:lnTo>
                    <a:pt x="1021" y="501"/>
                  </a:lnTo>
                  <a:lnTo>
                    <a:pt x="1027" y="487"/>
                  </a:lnTo>
                  <a:lnTo>
                    <a:pt x="1030" y="469"/>
                  </a:lnTo>
                  <a:lnTo>
                    <a:pt x="1028" y="454"/>
                  </a:lnTo>
                  <a:lnTo>
                    <a:pt x="1026" y="438"/>
                  </a:lnTo>
                  <a:lnTo>
                    <a:pt x="1021" y="419"/>
                  </a:lnTo>
                  <a:lnTo>
                    <a:pt x="1016" y="398"/>
                  </a:lnTo>
                  <a:lnTo>
                    <a:pt x="1011" y="379"/>
                  </a:lnTo>
                  <a:lnTo>
                    <a:pt x="1010" y="364"/>
                  </a:lnTo>
                  <a:lnTo>
                    <a:pt x="1010" y="350"/>
                  </a:lnTo>
                  <a:lnTo>
                    <a:pt x="1012" y="331"/>
                  </a:lnTo>
                  <a:lnTo>
                    <a:pt x="1017" y="315"/>
                  </a:lnTo>
                  <a:lnTo>
                    <a:pt x="1022" y="303"/>
                  </a:lnTo>
                  <a:lnTo>
                    <a:pt x="1029" y="291"/>
                  </a:lnTo>
                  <a:lnTo>
                    <a:pt x="1039" y="278"/>
                  </a:lnTo>
                  <a:lnTo>
                    <a:pt x="1050" y="265"/>
                  </a:lnTo>
                  <a:lnTo>
                    <a:pt x="1064" y="254"/>
                  </a:lnTo>
                  <a:lnTo>
                    <a:pt x="1079" y="245"/>
                  </a:lnTo>
                  <a:lnTo>
                    <a:pt x="1093" y="240"/>
                  </a:lnTo>
                  <a:lnTo>
                    <a:pt x="1107" y="236"/>
                  </a:lnTo>
                  <a:lnTo>
                    <a:pt x="1122" y="234"/>
                  </a:lnTo>
                  <a:lnTo>
                    <a:pt x="1140" y="234"/>
                  </a:lnTo>
                  <a:lnTo>
                    <a:pt x="1158" y="234"/>
                  </a:lnTo>
                  <a:close/>
                </a:path>
              </a:pathLst>
            </a:custGeom>
            <a:solidFill>
              <a:srgbClr val="00808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88" y="1152"/>
              <a:ext cx="301" cy="1123"/>
              <a:chOff x="3096" y="1362"/>
              <a:chExt cx="445" cy="1411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3096" y="1567"/>
                <a:ext cx="445" cy="398"/>
                <a:chOff x="3096" y="1567"/>
                <a:chExt cx="445" cy="398"/>
              </a:xfrm>
            </p:grpSpPr>
            <p:sp>
              <p:nvSpPr>
                <p:cNvPr id="473187" name="Freeform 7"/>
                <p:cNvSpPr>
                  <a:spLocks/>
                </p:cNvSpPr>
                <p:nvPr/>
              </p:nvSpPr>
              <p:spPr bwMode="auto">
                <a:xfrm>
                  <a:off x="3096" y="1567"/>
                  <a:ext cx="445" cy="398"/>
                </a:xfrm>
                <a:custGeom>
                  <a:avLst/>
                  <a:gdLst>
                    <a:gd name="T0" fmla="*/ 169 w 445"/>
                    <a:gd name="T1" fmla="*/ 0 h 398"/>
                    <a:gd name="T2" fmla="*/ 116 w 445"/>
                    <a:gd name="T3" fmla="*/ 33 h 398"/>
                    <a:gd name="T4" fmla="*/ 61 w 445"/>
                    <a:gd name="T5" fmla="*/ 60 h 398"/>
                    <a:gd name="T6" fmla="*/ 28 w 445"/>
                    <a:gd name="T7" fmla="*/ 174 h 398"/>
                    <a:gd name="T8" fmla="*/ 1 w 445"/>
                    <a:gd name="T9" fmla="*/ 262 h 398"/>
                    <a:gd name="T10" fmla="*/ 0 w 445"/>
                    <a:gd name="T11" fmla="*/ 280 h 398"/>
                    <a:gd name="T12" fmla="*/ 24 w 445"/>
                    <a:gd name="T13" fmla="*/ 323 h 398"/>
                    <a:gd name="T14" fmla="*/ 40 w 445"/>
                    <a:gd name="T15" fmla="*/ 338 h 398"/>
                    <a:gd name="T16" fmla="*/ 54 w 445"/>
                    <a:gd name="T17" fmla="*/ 341 h 398"/>
                    <a:gd name="T18" fmla="*/ 55 w 445"/>
                    <a:gd name="T19" fmla="*/ 353 h 398"/>
                    <a:gd name="T20" fmla="*/ 81 w 445"/>
                    <a:gd name="T21" fmla="*/ 335 h 398"/>
                    <a:gd name="T22" fmla="*/ 84 w 445"/>
                    <a:gd name="T23" fmla="*/ 382 h 398"/>
                    <a:gd name="T24" fmla="*/ 99 w 445"/>
                    <a:gd name="T25" fmla="*/ 398 h 398"/>
                    <a:gd name="T26" fmla="*/ 359 w 445"/>
                    <a:gd name="T27" fmla="*/ 398 h 398"/>
                    <a:gd name="T28" fmla="*/ 382 w 445"/>
                    <a:gd name="T29" fmla="*/ 376 h 398"/>
                    <a:gd name="T30" fmla="*/ 377 w 445"/>
                    <a:gd name="T31" fmla="*/ 335 h 398"/>
                    <a:gd name="T32" fmla="*/ 406 w 445"/>
                    <a:gd name="T33" fmla="*/ 361 h 398"/>
                    <a:gd name="T34" fmla="*/ 445 w 445"/>
                    <a:gd name="T35" fmla="*/ 286 h 398"/>
                    <a:gd name="T36" fmla="*/ 365 w 445"/>
                    <a:gd name="T37" fmla="*/ 52 h 398"/>
                    <a:gd name="T38" fmla="*/ 280 w 445"/>
                    <a:gd name="T39" fmla="*/ 22 h 398"/>
                    <a:gd name="T40" fmla="*/ 254 w 445"/>
                    <a:gd name="T41" fmla="*/ 7 h 398"/>
                    <a:gd name="T42" fmla="*/ 214 w 445"/>
                    <a:gd name="T43" fmla="*/ 45 h 398"/>
                    <a:gd name="T44" fmla="*/ 169 w 445"/>
                    <a:gd name="T45" fmla="*/ 0 h 398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445"/>
                    <a:gd name="T70" fmla="*/ 0 h 398"/>
                    <a:gd name="T71" fmla="*/ 445 w 445"/>
                    <a:gd name="T72" fmla="*/ 398 h 398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445" h="398">
                      <a:moveTo>
                        <a:pt x="169" y="0"/>
                      </a:moveTo>
                      <a:lnTo>
                        <a:pt x="116" y="33"/>
                      </a:lnTo>
                      <a:lnTo>
                        <a:pt x="61" y="60"/>
                      </a:lnTo>
                      <a:lnTo>
                        <a:pt x="28" y="174"/>
                      </a:lnTo>
                      <a:lnTo>
                        <a:pt x="1" y="262"/>
                      </a:lnTo>
                      <a:lnTo>
                        <a:pt x="0" y="280"/>
                      </a:lnTo>
                      <a:lnTo>
                        <a:pt x="24" y="323"/>
                      </a:lnTo>
                      <a:lnTo>
                        <a:pt x="40" y="338"/>
                      </a:lnTo>
                      <a:lnTo>
                        <a:pt x="54" y="341"/>
                      </a:lnTo>
                      <a:lnTo>
                        <a:pt x="55" y="353"/>
                      </a:lnTo>
                      <a:lnTo>
                        <a:pt x="81" y="335"/>
                      </a:lnTo>
                      <a:lnTo>
                        <a:pt x="84" y="382"/>
                      </a:lnTo>
                      <a:lnTo>
                        <a:pt x="99" y="398"/>
                      </a:lnTo>
                      <a:lnTo>
                        <a:pt x="359" y="398"/>
                      </a:lnTo>
                      <a:lnTo>
                        <a:pt x="382" y="376"/>
                      </a:lnTo>
                      <a:lnTo>
                        <a:pt x="377" y="335"/>
                      </a:lnTo>
                      <a:lnTo>
                        <a:pt x="406" y="361"/>
                      </a:lnTo>
                      <a:lnTo>
                        <a:pt x="445" y="286"/>
                      </a:lnTo>
                      <a:lnTo>
                        <a:pt x="365" y="52"/>
                      </a:lnTo>
                      <a:lnTo>
                        <a:pt x="280" y="22"/>
                      </a:lnTo>
                      <a:lnTo>
                        <a:pt x="254" y="7"/>
                      </a:lnTo>
                      <a:lnTo>
                        <a:pt x="214" y="45"/>
                      </a:lnTo>
                      <a:lnTo>
                        <a:pt x="169" y="0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3183" y="1608"/>
                  <a:ext cx="310" cy="356"/>
                  <a:chOff x="3183" y="1608"/>
                  <a:chExt cx="310" cy="356"/>
                </a:xfrm>
              </p:grpSpPr>
              <p:sp>
                <p:nvSpPr>
                  <p:cNvPr id="473189" name="Freeform 9"/>
                  <p:cNvSpPr>
                    <a:spLocks/>
                  </p:cNvSpPr>
                  <p:nvPr/>
                </p:nvSpPr>
                <p:spPr bwMode="auto">
                  <a:xfrm>
                    <a:off x="3281" y="1608"/>
                    <a:ext cx="65" cy="356"/>
                  </a:xfrm>
                  <a:custGeom>
                    <a:avLst/>
                    <a:gdLst>
                      <a:gd name="T0" fmla="*/ 18 w 65"/>
                      <a:gd name="T1" fmla="*/ 0 h 356"/>
                      <a:gd name="T2" fmla="*/ 6 w 65"/>
                      <a:gd name="T3" fmla="*/ 24 h 356"/>
                      <a:gd name="T4" fmla="*/ 18 w 65"/>
                      <a:gd name="T5" fmla="*/ 36 h 356"/>
                      <a:gd name="T6" fmla="*/ 0 w 65"/>
                      <a:gd name="T7" fmla="*/ 285 h 356"/>
                      <a:gd name="T8" fmla="*/ 2 w 65"/>
                      <a:gd name="T9" fmla="*/ 329 h 356"/>
                      <a:gd name="T10" fmla="*/ 35 w 65"/>
                      <a:gd name="T11" fmla="*/ 356 h 356"/>
                      <a:gd name="T12" fmla="*/ 65 w 65"/>
                      <a:gd name="T13" fmla="*/ 326 h 356"/>
                      <a:gd name="T14" fmla="*/ 65 w 65"/>
                      <a:gd name="T15" fmla="*/ 275 h 356"/>
                      <a:gd name="T16" fmla="*/ 38 w 65"/>
                      <a:gd name="T17" fmla="*/ 38 h 356"/>
                      <a:gd name="T18" fmla="*/ 50 w 65"/>
                      <a:gd name="T19" fmla="*/ 24 h 356"/>
                      <a:gd name="T20" fmla="*/ 39 w 65"/>
                      <a:gd name="T21" fmla="*/ 1 h 356"/>
                      <a:gd name="T22" fmla="*/ 29 w 65"/>
                      <a:gd name="T23" fmla="*/ 9 h 356"/>
                      <a:gd name="T24" fmla="*/ 18 w 65"/>
                      <a:gd name="T25" fmla="*/ 0 h 35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5"/>
                      <a:gd name="T40" fmla="*/ 0 h 356"/>
                      <a:gd name="T41" fmla="*/ 65 w 65"/>
                      <a:gd name="T42" fmla="*/ 356 h 35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5" h="356">
                        <a:moveTo>
                          <a:pt x="18" y="0"/>
                        </a:moveTo>
                        <a:lnTo>
                          <a:pt x="6" y="24"/>
                        </a:lnTo>
                        <a:lnTo>
                          <a:pt x="18" y="36"/>
                        </a:lnTo>
                        <a:lnTo>
                          <a:pt x="0" y="285"/>
                        </a:lnTo>
                        <a:lnTo>
                          <a:pt x="2" y="329"/>
                        </a:lnTo>
                        <a:lnTo>
                          <a:pt x="35" y="356"/>
                        </a:lnTo>
                        <a:lnTo>
                          <a:pt x="65" y="326"/>
                        </a:lnTo>
                        <a:lnTo>
                          <a:pt x="65" y="275"/>
                        </a:lnTo>
                        <a:lnTo>
                          <a:pt x="38" y="38"/>
                        </a:lnTo>
                        <a:lnTo>
                          <a:pt x="50" y="24"/>
                        </a:lnTo>
                        <a:lnTo>
                          <a:pt x="39" y="1"/>
                        </a:lnTo>
                        <a:lnTo>
                          <a:pt x="29" y="9"/>
                        </a:lnTo>
                        <a:lnTo>
                          <a:pt x="18" y="0"/>
                        </a:lnTo>
                        <a:close/>
                      </a:path>
                    </a:pathLst>
                  </a:custGeom>
                  <a:blipFill dpi="0" rotWithShape="0">
                    <a:blip r:embed="rId4" cstate="print"/>
                    <a:srcRect/>
                    <a:tile tx="0" ty="0" sx="100000" sy="100000" flip="none" algn="tl"/>
                  </a:blip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3183" y="1759"/>
                    <a:ext cx="310" cy="122"/>
                    <a:chOff x="3183" y="1759"/>
                    <a:chExt cx="310" cy="122"/>
                  </a:xfrm>
                </p:grpSpPr>
                <p:sp>
                  <p:nvSpPr>
                    <p:cNvPr id="47319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3250" y="1785"/>
                      <a:ext cx="241" cy="77"/>
                    </a:xfrm>
                    <a:custGeom>
                      <a:avLst/>
                      <a:gdLst>
                        <a:gd name="T0" fmla="*/ 21 w 241"/>
                        <a:gd name="T1" fmla="*/ 48 h 77"/>
                        <a:gd name="T2" fmla="*/ 184 w 241"/>
                        <a:gd name="T3" fmla="*/ 0 h 77"/>
                        <a:gd name="T4" fmla="*/ 241 w 241"/>
                        <a:gd name="T5" fmla="*/ 6 h 77"/>
                        <a:gd name="T6" fmla="*/ 40 w 241"/>
                        <a:gd name="T7" fmla="*/ 77 h 77"/>
                        <a:gd name="T8" fmla="*/ 0 w 241"/>
                        <a:gd name="T9" fmla="*/ 56 h 77"/>
                        <a:gd name="T10" fmla="*/ 21 w 241"/>
                        <a:gd name="T11" fmla="*/ 48 h 77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241"/>
                        <a:gd name="T19" fmla="*/ 0 h 77"/>
                        <a:gd name="T20" fmla="*/ 241 w 241"/>
                        <a:gd name="T21" fmla="*/ 77 h 77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241" h="77">
                          <a:moveTo>
                            <a:pt x="21" y="48"/>
                          </a:moveTo>
                          <a:lnTo>
                            <a:pt x="184" y="0"/>
                          </a:lnTo>
                          <a:lnTo>
                            <a:pt x="241" y="6"/>
                          </a:lnTo>
                          <a:lnTo>
                            <a:pt x="40" y="77"/>
                          </a:lnTo>
                          <a:lnTo>
                            <a:pt x="0" y="56"/>
                          </a:lnTo>
                          <a:lnTo>
                            <a:pt x="21" y="48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73192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3358" y="1788"/>
                      <a:ext cx="135" cy="89"/>
                    </a:xfrm>
                    <a:custGeom>
                      <a:avLst/>
                      <a:gdLst>
                        <a:gd name="T0" fmla="*/ 70 w 135"/>
                        <a:gd name="T1" fmla="*/ 0 h 89"/>
                        <a:gd name="T2" fmla="*/ 16 w 135"/>
                        <a:gd name="T3" fmla="*/ 14 h 89"/>
                        <a:gd name="T4" fmla="*/ 13 w 135"/>
                        <a:gd name="T5" fmla="*/ 32 h 89"/>
                        <a:gd name="T6" fmla="*/ 0 w 135"/>
                        <a:gd name="T7" fmla="*/ 47 h 89"/>
                        <a:gd name="T8" fmla="*/ 22 w 135"/>
                        <a:gd name="T9" fmla="*/ 71 h 89"/>
                        <a:gd name="T10" fmla="*/ 52 w 135"/>
                        <a:gd name="T11" fmla="*/ 86 h 89"/>
                        <a:gd name="T12" fmla="*/ 96 w 135"/>
                        <a:gd name="T13" fmla="*/ 89 h 89"/>
                        <a:gd name="T14" fmla="*/ 135 w 135"/>
                        <a:gd name="T15" fmla="*/ 50 h 89"/>
                        <a:gd name="T16" fmla="*/ 130 w 135"/>
                        <a:gd name="T17" fmla="*/ 3 h 89"/>
                        <a:gd name="T18" fmla="*/ 96 w 135"/>
                        <a:gd name="T19" fmla="*/ 26 h 89"/>
                        <a:gd name="T20" fmla="*/ 70 w 135"/>
                        <a:gd name="T21" fmla="*/ 0 h 8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35"/>
                        <a:gd name="T34" fmla="*/ 0 h 89"/>
                        <a:gd name="T35" fmla="*/ 135 w 135"/>
                        <a:gd name="T36" fmla="*/ 89 h 8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35" h="89">
                          <a:moveTo>
                            <a:pt x="70" y="0"/>
                          </a:moveTo>
                          <a:lnTo>
                            <a:pt x="16" y="14"/>
                          </a:lnTo>
                          <a:lnTo>
                            <a:pt x="13" y="32"/>
                          </a:lnTo>
                          <a:lnTo>
                            <a:pt x="0" y="47"/>
                          </a:lnTo>
                          <a:lnTo>
                            <a:pt x="22" y="71"/>
                          </a:lnTo>
                          <a:lnTo>
                            <a:pt x="52" y="86"/>
                          </a:lnTo>
                          <a:lnTo>
                            <a:pt x="96" y="89"/>
                          </a:lnTo>
                          <a:lnTo>
                            <a:pt x="135" y="50"/>
                          </a:lnTo>
                          <a:lnTo>
                            <a:pt x="130" y="3"/>
                          </a:lnTo>
                          <a:lnTo>
                            <a:pt x="96" y="26"/>
                          </a:lnTo>
                          <a:lnTo>
                            <a:pt x="7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5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73193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3183" y="1759"/>
                      <a:ext cx="110" cy="122"/>
                    </a:xfrm>
                    <a:custGeom>
                      <a:avLst/>
                      <a:gdLst>
                        <a:gd name="T0" fmla="*/ 0 w 110"/>
                        <a:gd name="T1" fmla="*/ 76 h 122"/>
                        <a:gd name="T2" fmla="*/ 13 w 110"/>
                        <a:gd name="T3" fmla="*/ 55 h 122"/>
                        <a:gd name="T4" fmla="*/ 25 w 110"/>
                        <a:gd name="T5" fmla="*/ 32 h 122"/>
                        <a:gd name="T6" fmla="*/ 31 w 110"/>
                        <a:gd name="T7" fmla="*/ 10 h 122"/>
                        <a:gd name="T8" fmla="*/ 64 w 110"/>
                        <a:gd name="T9" fmla="*/ 0 h 122"/>
                        <a:gd name="T10" fmla="*/ 89 w 110"/>
                        <a:gd name="T11" fmla="*/ 0 h 122"/>
                        <a:gd name="T12" fmla="*/ 110 w 110"/>
                        <a:gd name="T13" fmla="*/ 62 h 122"/>
                        <a:gd name="T14" fmla="*/ 103 w 110"/>
                        <a:gd name="T15" fmla="*/ 76 h 122"/>
                        <a:gd name="T16" fmla="*/ 89 w 110"/>
                        <a:gd name="T17" fmla="*/ 91 h 122"/>
                        <a:gd name="T18" fmla="*/ 67 w 110"/>
                        <a:gd name="T19" fmla="*/ 98 h 122"/>
                        <a:gd name="T20" fmla="*/ 50 w 110"/>
                        <a:gd name="T21" fmla="*/ 100 h 122"/>
                        <a:gd name="T22" fmla="*/ 43 w 110"/>
                        <a:gd name="T23" fmla="*/ 104 h 122"/>
                        <a:gd name="T24" fmla="*/ 32 w 110"/>
                        <a:gd name="T25" fmla="*/ 116 h 122"/>
                        <a:gd name="T26" fmla="*/ 13 w 110"/>
                        <a:gd name="T27" fmla="*/ 122 h 122"/>
                        <a:gd name="T28" fmla="*/ 4 w 110"/>
                        <a:gd name="T29" fmla="*/ 122 h 122"/>
                        <a:gd name="T30" fmla="*/ 0 w 110"/>
                        <a:gd name="T31" fmla="*/ 76 h 122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w 110"/>
                        <a:gd name="T49" fmla="*/ 0 h 122"/>
                        <a:gd name="T50" fmla="*/ 110 w 110"/>
                        <a:gd name="T51" fmla="*/ 122 h 122"/>
                      </a:gdLst>
                      <a:ahLst/>
                      <a:cxnLst>
                        <a:cxn ang="T32">
                          <a:pos x="T0" y="T1"/>
                        </a:cxn>
                        <a:cxn ang="T33">
                          <a:pos x="T2" y="T3"/>
                        </a:cxn>
                        <a:cxn ang="T34">
                          <a:pos x="T4" y="T5"/>
                        </a:cxn>
                        <a:cxn ang="T35">
                          <a:pos x="T6" y="T7"/>
                        </a:cxn>
                        <a:cxn ang="T36">
                          <a:pos x="T8" y="T9"/>
                        </a:cxn>
                        <a:cxn ang="T37">
                          <a:pos x="T10" y="T11"/>
                        </a:cxn>
                        <a:cxn ang="T38">
                          <a:pos x="T12" y="T13"/>
                        </a:cxn>
                        <a:cxn ang="T39">
                          <a:pos x="T14" y="T15"/>
                        </a:cxn>
                        <a:cxn ang="T40">
                          <a:pos x="T16" y="T17"/>
                        </a:cxn>
                        <a:cxn ang="T41">
                          <a:pos x="T18" y="T19"/>
                        </a:cxn>
                        <a:cxn ang="T42">
                          <a:pos x="T20" y="T21"/>
                        </a:cxn>
                        <a:cxn ang="T43">
                          <a:pos x="T22" y="T23"/>
                        </a:cxn>
                        <a:cxn ang="T44">
                          <a:pos x="T24" y="T25"/>
                        </a:cxn>
                        <a:cxn ang="T45">
                          <a:pos x="T26" y="T27"/>
                        </a:cxn>
                        <a:cxn ang="T46">
                          <a:pos x="T28" y="T29"/>
                        </a:cxn>
                        <a:cxn ang="T47">
                          <a:pos x="T30" y="T31"/>
                        </a:cxn>
                      </a:cxnLst>
                      <a:rect l="T48" t="T49" r="T50" b="T51"/>
                      <a:pathLst>
                        <a:path w="110" h="122">
                          <a:moveTo>
                            <a:pt x="0" y="76"/>
                          </a:moveTo>
                          <a:lnTo>
                            <a:pt x="13" y="55"/>
                          </a:lnTo>
                          <a:lnTo>
                            <a:pt x="25" y="32"/>
                          </a:lnTo>
                          <a:lnTo>
                            <a:pt x="31" y="10"/>
                          </a:lnTo>
                          <a:lnTo>
                            <a:pt x="64" y="0"/>
                          </a:lnTo>
                          <a:lnTo>
                            <a:pt x="89" y="0"/>
                          </a:lnTo>
                          <a:lnTo>
                            <a:pt x="110" y="62"/>
                          </a:lnTo>
                          <a:lnTo>
                            <a:pt x="103" y="76"/>
                          </a:lnTo>
                          <a:lnTo>
                            <a:pt x="89" y="91"/>
                          </a:lnTo>
                          <a:lnTo>
                            <a:pt x="67" y="98"/>
                          </a:lnTo>
                          <a:lnTo>
                            <a:pt x="50" y="100"/>
                          </a:lnTo>
                          <a:lnTo>
                            <a:pt x="43" y="104"/>
                          </a:lnTo>
                          <a:lnTo>
                            <a:pt x="32" y="116"/>
                          </a:lnTo>
                          <a:lnTo>
                            <a:pt x="13" y="122"/>
                          </a:lnTo>
                          <a:lnTo>
                            <a:pt x="4" y="122"/>
                          </a:lnTo>
                          <a:lnTo>
                            <a:pt x="0" y="76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5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grpSp>
            <p:nvGrpSpPr>
              <p:cNvPr id="7" name="Group 14"/>
              <p:cNvGrpSpPr>
                <a:grpSpLocks/>
              </p:cNvGrpSpPr>
              <p:nvPr/>
            </p:nvGrpSpPr>
            <p:grpSpPr bwMode="auto">
              <a:xfrm>
                <a:off x="3236" y="1362"/>
                <a:ext cx="153" cy="255"/>
                <a:chOff x="3236" y="1362"/>
                <a:chExt cx="153" cy="255"/>
              </a:xfrm>
            </p:grpSpPr>
            <p:sp>
              <p:nvSpPr>
                <p:cNvPr id="473185" name="Freeform 15"/>
                <p:cNvSpPr>
                  <a:spLocks/>
                </p:cNvSpPr>
                <p:nvPr/>
              </p:nvSpPr>
              <p:spPr bwMode="auto">
                <a:xfrm>
                  <a:off x="3239" y="1376"/>
                  <a:ext cx="142" cy="241"/>
                </a:xfrm>
                <a:custGeom>
                  <a:avLst/>
                  <a:gdLst>
                    <a:gd name="T0" fmla="*/ 0 w 142"/>
                    <a:gd name="T1" fmla="*/ 103 h 241"/>
                    <a:gd name="T2" fmla="*/ 6 w 142"/>
                    <a:gd name="T3" fmla="*/ 123 h 241"/>
                    <a:gd name="T4" fmla="*/ 11 w 142"/>
                    <a:gd name="T5" fmla="*/ 135 h 241"/>
                    <a:gd name="T6" fmla="*/ 16 w 142"/>
                    <a:gd name="T7" fmla="*/ 145 h 241"/>
                    <a:gd name="T8" fmla="*/ 24 w 142"/>
                    <a:gd name="T9" fmla="*/ 144 h 241"/>
                    <a:gd name="T10" fmla="*/ 26 w 142"/>
                    <a:gd name="T11" fmla="*/ 144 h 241"/>
                    <a:gd name="T12" fmla="*/ 26 w 142"/>
                    <a:gd name="T13" fmla="*/ 192 h 241"/>
                    <a:gd name="T14" fmla="*/ 71 w 142"/>
                    <a:gd name="T15" fmla="*/ 241 h 241"/>
                    <a:gd name="T16" fmla="*/ 111 w 142"/>
                    <a:gd name="T17" fmla="*/ 204 h 241"/>
                    <a:gd name="T18" fmla="*/ 113 w 142"/>
                    <a:gd name="T19" fmla="*/ 192 h 241"/>
                    <a:gd name="T20" fmla="*/ 118 w 142"/>
                    <a:gd name="T21" fmla="*/ 182 h 241"/>
                    <a:gd name="T22" fmla="*/ 124 w 142"/>
                    <a:gd name="T23" fmla="*/ 172 h 241"/>
                    <a:gd name="T24" fmla="*/ 129 w 142"/>
                    <a:gd name="T25" fmla="*/ 152 h 241"/>
                    <a:gd name="T26" fmla="*/ 138 w 142"/>
                    <a:gd name="T27" fmla="*/ 131 h 241"/>
                    <a:gd name="T28" fmla="*/ 140 w 142"/>
                    <a:gd name="T29" fmla="*/ 113 h 241"/>
                    <a:gd name="T30" fmla="*/ 141 w 142"/>
                    <a:gd name="T31" fmla="*/ 72 h 241"/>
                    <a:gd name="T32" fmla="*/ 142 w 142"/>
                    <a:gd name="T33" fmla="*/ 55 h 241"/>
                    <a:gd name="T34" fmla="*/ 139 w 142"/>
                    <a:gd name="T35" fmla="*/ 37 h 241"/>
                    <a:gd name="T36" fmla="*/ 130 w 142"/>
                    <a:gd name="T37" fmla="*/ 22 h 241"/>
                    <a:gd name="T38" fmla="*/ 114 w 142"/>
                    <a:gd name="T39" fmla="*/ 9 h 241"/>
                    <a:gd name="T40" fmla="*/ 96 w 142"/>
                    <a:gd name="T41" fmla="*/ 3 h 241"/>
                    <a:gd name="T42" fmla="*/ 76 w 142"/>
                    <a:gd name="T43" fmla="*/ 0 h 241"/>
                    <a:gd name="T44" fmla="*/ 56 w 142"/>
                    <a:gd name="T45" fmla="*/ 2 h 241"/>
                    <a:gd name="T46" fmla="*/ 41 w 142"/>
                    <a:gd name="T47" fmla="*/ 8 h 241"/>
                    <a:gd name="T48" fmla="*/ 27 w 142"/>
                    <a:gd name="T49" fmla="*/ 18 h 241"/>
                    <a:gd name="T50" fmla="*/ 17 w 142"/>
                    <a:gd name="T51" fmla="*/ 29 h 241"/>
                    <a:gd name="T52" fmla="*/ 11 w 142"/>
                    <a:gd name="T53" fmla="*/ 40 h 241"/>
                    <a:gd name="T54" fmla="*/ 5 w 142"/>
                    <a:gd name="T55" fmla="*/ 54 h 241"/>
                    <a:gd name="T56" fmla="*/ 3 w 142"/>
                    <a:gd name="T57" fmla="*/ 67 h 241"/>
                    <a:gd name="T58" fmla="*/ 2 w 142"/>
                    <a:gd name="T59" fmla="*/ 84 h 241"/>
                    <a:gd name="T60" fmla="*/ 4 w 142"/>
                    <a:gd name="T61" fmla="*/ 96 h 241"/>
                    <a:gd name="T62" fmla="*/ 0 w 142"/>
                    <a:gd name="T63" fmla="*/ 103 h 24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42"/>
                    <a:gd name="T97" fmla="*/ 0 h 241"/>
                    <a:gd name="T98" fmla="*/ 142 w 142"/>
                    <a:gd name="T99" fmla="*/ 241 h 241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42" h="241">
                      <a:moveTo>
                        <a:pt x="0" y="103"/>
                      </a:moveTo>
                      <a:lnTo>
                        <a:pt x="6" y="123"/>
                      </a:lnTo>
                      <a:lnTo>
                        <a:pt x="11" y="135"/>
                      </a:lnTo>
                      <a:lnTo>
                        <a:pt x="16" y="145"/>
                      </a:lnTo>
                      <a:lnTo>
                        <a:pt x="24" y="144"/>
                      </a:lnTo>
                      <a:lnTo>
                        <a:pt x="26" y="144"/>
                      </a:lnTo>
                      <a:lnTo>
                        <a:pt x="26" y="192"/>
                      </a:lnTo>
                      <a:lnTo>
                        <a:pt x="71" y="241"/>
                      </a:lnTo>
                      <a:lnTo>
                        <a:pt x="111" y="204"/>
                      </a:lnTo>
                      <a:lnTo>
                        <a:pt x="113" y="192"/>
                      </a:lnTo>
                      <a:lnTo>
                        <a:pt x="118" y="182"/>
                      </a:lnTo>
                      <a:lnTo>
                        <a:pt x="124" y="172"/>
                      </a:lnTo>
                      <a:lnTo>
                        <a:pt x="129" y="152"/>
                      </a:lnTo>
                      <a:lnTo>
                        <a:pt x="138" y="131"/>
                      </a:lnTo>
                      <a:lnTo>
                        <a:pt x="140" y="113"/>
                      </a:lnTo>
                      <a:lnTo>
                        <a:pt x="141" y="72"/>
                      </a:lnTo>
                      <a:lnTo>
                        <a:pt x="142" y="55"/>
                      </a:lnTo>
                      <a:lnTo>
                        <a:pt x="139" y="37"/>
                      </a:lnTo>
                      <a:lnTo>
                        <a:pt x="130" y="22"/>
                      </a:lnTo>
                      <a:lnTo>
                        <a:pt x="114" y="9"/>
                      </a:lnTo>
                      <a:lnTo>
                        <a:pt x="96" y="3"/>
                      </a:lnTo>
                      <a:lnTo>
                        <a:pt x="76" y="0"/>
                      </a:lnTo>
                      <a:lnTo>
                        <a:pt x="56" y="2"/>
                      </a:lnTo>
                      <a:lnTo>
                        <a:pt x="41" y="8"/>
                      </a:lnTo>
                      <a:lnTo>
                        <a:pt x="27" y="18"/>
                      </a:lnTo>
                      <a:lnTo>
                        <a:pt x="17" y="29"/>
                      </a:lnTo>
                      <a:lnTo>
                        <a:pt x="11" y="40"/>
                      </a:lnTo>
                      <a:lnTo>
                        <a:pt x="5" y="54"/>
                      </a:lnTo>
                      <a:lnTo>
                        <a:pt x="3" y="67"/>
                      </a:lnTo>
                      <a:lnTo>
                        <a:pt x="2" y="84"/>
                      </a:lnTo>
                      <a:lnTo>
                        <a:pt x="4" y="96"/>
                      </a:lnTo>
                      <a:lnTo>
                        <a:pt x="0" y="103"/>
                      </a:lnTo>
                      <a:close/>
                    </a:path>
                  </a:pathLst>
                </a:custGeom>
                <a:blipFill dpi="0" rotWithShape="0">
                  <a:blip r:embed="rId6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86" name="Freeform 16"/>
                <p:cNvSpPr>
                  <a:spLocks/>
                </p:cNvSpPr>
                <p:nvPr/>
              </p:nvSpPr>
              <p:spPr bwMode="auto">
                <a:xfrm>
                  <a:off x="3236" y="1362"/>
                  <a:ext cx="153" cy="131"/>
                </a:xfrm>
                <a:custGeom>
                  <a:avLst/>
                  <a:gdLst>
                    <a:gd name="T0" fmla="*/ 1 w 153"/>
                    <a:gd name="T1" fmla="*/ 108 h 131"/>
                    <a:gd name="T2" fmla="*/ 0 w 153"/>
                    <a:gd name="T3" fmla="*/ 91 h 131"/>
                    <a:gd name="T4" fmla="*/ 3 w 153"/>
                    <a:gd name="T5" fmla="*/ 69 h 131"/>
                    <a:gd name="T6" fmla="*/ 6 w 153"/>
                    <a:gd name="T7" fmla="*/ 50 h 131"/>
                    <a:gd name="T8" fmla="*/ 12 w 153"/>
                    <a:gd name="T9" fmla="*/ 36 h 131"/>
                    <a:gd name="T10" fmla="*/ 20 w 153"/>
                    <a:gd name="T11" fmla="*/ 23 h 131"/>
                    <a:gd name="T12" fmla="*/ 33 w 153"/>
                    <a:gd name="T13" fmla="*/ 18 h 131"/>
                    <a:gd name="T14" fmla="*/ 40 w 153"/>
                    <a:gd name="T15" fmla="*/ 12 h 131"/>
                    <a:gd name="T16" fmla="*/ 54 w 153"/>
                    <a:gd name="T17" fmla="*/ 6 h 131"/>
                    <a:gd name="T18" fmla="*/ 69 w 153"/>
                    <a:gd name="T19" fmla="*/ 0 h 131"/>
                    <a:gd name="T20" fmla="*/ 86 w 153"/>
                    <a:gd name="T21" fmla="*/ 0 h 131"/>
                    <a:gd name="T22" fmla="*/ 104 w 153"/>
                    <a:gd name="T23" fmla="*/ 3 h 131"/>
                    <a:gd name="T24" fmla="*/ 115 w 153"/>
                    <a:gd name="T25" fmla="*/ 9 h 131"/>
                    <a:gd name="T26" fmla="*/ 124 w 153"/>
                    <a:gd name="T27" fmla="*/ 16 h 131"/>
                    <a:gd name="T28" fmla="*/ 138 w 153"/>
                    <a:gd name="T29" fmla="*/ 27 h 131"/>
                    <a:gd name="T30" fmla="*/ 147 w 153"/>
                    <a:gd name="T31" fmla="*/ 37 h 131"/>
                    <a:gd name="T32" fmla="*/ 153 w 153"/>
                    <a:gd name="T33" fmla="*/ 42 h 131"/>
                    <a:gd name="T34" fmla="*/ 147 w 153"/>
                    <a:gd name="T35" fmla="*/ 43 h 131"/>
                    <a:gd name="T36" fmla="*/ 146 w 153"/>
                    <a:gd name="T37" fmla="*/ 47 h 131"/>
                    <a:gd name="T38" fmla="*/ 146 w 153"/>
                    <a:gd name="T39" fmla="*/ 54 h 131"/>
                    <a:gd name="T40" fmla="*/ 145 w 153"/>
                    <a:gd name="T41" fmla="*/ 64 h 131"/>
                    <a:gd name="T42" fmla="*/ 149 w 153"/>
                    <a:gd name="T43" fmla="*/ 78 h 131"/>
                    <a:gd name="T44" fmla="*/ 150 w 153"/>
                    <a:gd name="T45" fmla="*/ 94 h 131"/>
                    <a:gd name="T46" fmla="*/ 142 w 153"/>
                    <a:gd name="T47" fmla="*/ 112 h 131"/>
                    <a:gd name="T48" fmla="*/ 143 w 153"/>
                    <a:gd name="T49" fmla="*/ 87 h 131"/>
                    <a:gd name="T50" fmla="*/ 142 w 153"/>
                    <a:gd name="T51" fmla="*/ 70 h 131"/>
                    <a:gd name="T52" fmla="*/ 138 w 153"/>
                    <a:gd name="T53" fmla="*/ 62 h 131"/>
                    <a:gd name="T54" fmla="*/ 132 w 153"/>
                    <a:gd name="T55" fmla="*/ 58 h 131"/>
                    <a:gd name="T56" fmla="*/ 129 w 153"/>
                    <a:gd name="T57" fmla="*/ 53 h 131"/>
                    <a:gd name="T58" fmla="*/ 124 w 153"/>
                    <a:gd name="T59" fmla="*/ 54 h 131"/>
                    <a:gd name="T60" fmla="*/ 114 w 153"/>
                    <a:gd name="T61" fmla="*/ 58 h 131"/>
                    <a:gd name="T62" fmla="*/ 104 w 153"/>
                    <a:gd name="T63" fmla="*/ 58 h 131"/>
                    <a:gd name="T64" fmla="*/ 92 w 153"/>
                    <a:gd name="T65" fmla="*/ 58 h 131"/>
                    <a:gd name="T66" fmla="*/ 82 w 153"/>
                    <a:gd name="T67" fmla="*/ 57 h 131"/>
                    <a:gd name="T68" fmla="*/ 75 w 153"/>
                    <a:gd name="T69" fmla="*/ 57 h 131"/>
                    <a:gd name="T70" fmla="*/ 81 w 153"/>
                    <a:gd name="T71" fmla="*/ 60 h 131"/>
                    <a:gd name="T72" fmla="*/ 87 w 153"/>
                    <a:gd name="T73" fmla="*/ 62 h 131"/>
                    <a:gd name="T74" fmla="*/ 80 w 153"/>
                    <a:gd name="T75" fmla="*/ 63 h 131"/>
                    <a:gd name="T76" fmla="*/ 69 w 153"/>
                    <a:gd name="T77" fmla="*/ 62 h 131"/>
                    <a:gd name="T78" fmla="*/ 58 w 153"/>
                    <a:gd name="T79" fmla="*/ 61 h 131"/>
                    <a:gd name="T80" fmla="*/ 46 w 153"/>
                    <a:gd name="T81" fmla="*/ 60 h 131"/>
                    <a:gd name="T82" fmla="*/ 39 w 153"/>
                    <a:gd name="T83" fmla="*/ 60 h 131"/>
                    <a:gd name="T84" fmla="*/ 34 w 153"/>
                    <a:gd name="T85" fmla="*/ 60 h 131"/>
                    <a:gd name="T86" fmla="*/ 36 w 153"/>
                    <a:gd name="T87" fmla="*/ 62 h 131"/>
                    <a:gd name="T88" fmla="*/ 39 w 153"/>
                    <a:gd name="T89" fmla="*/ 67 h 131"/>
                    <a:gd name="T90" fmla="*/ 39 w 153"/>
                    <a:gd name="T91" fmla="*/ 75 h 131"/>
                    <a:gd name="T92" fmla="*/ 37 w 153"/>
                    <a:gd name="T93" fmla="*/ 83 h 131"/>
                    <a:gd name="T94" fmla="*/ 31 w 153"/>
                    <a:gd name="T95" fmla="*/ 92 h 131"/>
                    <a:gd name="T96" fmla="*/ 28 w 153"/>
                    <a:gd name="T97" fmla="*/ 102 h 131"/>
                    <a:gd name="T98" fmla="*/ 27 w 153"/>
                    <a:gd name="T99" fmla="*/ 113 h 131"/>
                    <a:gd name="T100" fmla="*/ 28 w 153"/>
                    <a:gd name="T101" fmla="*/ 126 h 131"/>
                    <a:gd name="T102" fmla="*/ 29 w 153"/>
                    <a:gd name="T103" fmla="*/ 131 h 131"/>
                    <a:gd name="T104" fmla="*/ 21 w 153"/>
                    <a:gd name="T105" fmla="*/ 122 h 131"/>
                    <a:gd name="T106" fmla="*/ 10 w 153"/>
                    <a:gd name="T107" fmla="*/ 112 h 131"/>
                    <a:gd name="T108" fmla="*/ 6 w 153"/>
                    <a:gd name="T109" fmla="*/ 113 h 131"/>
                    <a:gd name="T110" fmla="*/ 4 w 153"/>
                    <a:gd name="T111" fmla="*/ 121 h 131"/>
                    <a:gd name="T112" fmla="*/ 1 w 153"/>
                    <a:gd name="T113" fmla="*/ 108 h 131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w 153"/>
                    <a:gd name="T172" fmla="*/ 0 h 131"/>
                    <a:gd name="T173" fmla="*/ 153 w 153"/>
                    <a:gd name="T174" fmla="*/ 131 h 131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T171" t="T172" r="T173" b="T174"/>
                  <a:pathLst>
                    <a:path w="153" h="131">
                      <a:moveTo>
                        <a:pt x="1" y="108"/>
                      </a:moveTo>
                      <a:lnTo>
                        <a:pt x="0" y="91"/>
                      </a:lnTo>
                      <a:lnTo>
                        <a:pt x="3" y="69"/>
                      </a:lnTo>
                      <a:lnTo>
                        <a:pt x="6" y="50"/>
                      </a:lnTo>
                      <a:lnTo>
                        <a:pt x="12" y="36"/>
                      </a:lnTo>
                      <a:lnTo>
                        <a:pt x="20" y="23"/>
                      </a:lnTo>
                      <a:lnTo>
                        <a:pt x="33" y="18"/>
                      </a:lnTo>
                      <a:lnTo>
                        <a:pt x="40" y="12"/>
                      </a:lnTo>
                      <a:lnTo>
                        <a:pt x="54" y="6"/>
                      </a:lnTo>
                      <a:lnTo>
                        <a:pt x="69" y="0"/>
                      </a:lnTo>
                      <a:lnTo>
                        <a:pt x="86" y="0"/>
                      </a:lnTo>
                      <a:lnTo>
                        <a:pt x="104" y="3"/>
                      </a:lnTo>
                      <a:lnTo>
                        <a:pt x="115" y="9"/>
                      </a:lnTo>
                      <a:lnTo>
                        <a:pt x="124" y="16"/>
                      </a:lnTo>
                      <a:lnTo>
                        <a:pt x="138" y="27"/>
                      </a:lnTo>
                      <a:lnTo>
                        <a:pt x="147" y="37"/>
                      </a:lnTo>
                      <a:lnTo>
                        <a:pt x="153" y="42"/>
                      </a:lnTo>
                      <a:lnTo>
                        <a:pt x="147" y="43"/>
                      </a:lnTo>
                      <a:lnTo>
                        <a:pt x="146" y="47"/>
                      </a:lnTo>
                      <a:lnTo>
                        <a:pt x="146" y="54"/>
                      </a:lnTo>
                      <a:lnTo>
                        <a:pt x="145" y="64"/>
                      </a:lnTo>
                      <a:lnTo>
                        <a:pt x="149" y="78"/>
                      </a:lnTo>
                      <a:lnTo>
                        <a:pt x="150" y="94"/>
                      </a:lnTo>
                      <a:lnTo>
                        <a:pt x="142" y="112"/>
                      </a:lnTo>
                      <a:lnTo>
                        <a:pt x="143" y="87"/>
                      </a:lnTo>
                      <a:lnTo>
                        <a:pt x="142" y="70"/>
                      </a:lnTo>
                      <a:lnTo>
                        <a:pt x="138" y="62"/>
                      </a:lnTo>
                      <a:lnTo>
                        <a:pt x="132" y="58"/>
                      </a:lnTo>
                      <a:lnTo>
                        <a:pt x="129" y="53"/>
                      </a:lnTo>
                      <a:lnTo>
                        <a:pt x="124" y="54"/>
                      </a:lnTo>
                      <a:lnTo>
                        <a:pt x="114" y="58"/>
                      </a:lnTo>
                      <a:lnTo>
                        <a:pt x="104" y="58"/>
                      </a:lnTo>
                      <a:lnTo>
                        <a:pt x="92" y="58"/>
                      </a:lnTo>
                      <a:lnTo>
                        <a:pt x="82" y="57"/>
                      </a:lnTo>
                      <a:lnTo>
                        <a:pt x="75" y="57"/>
                      </a:lnTo>
                      <a:lnTo>
                        <a:pt x="81" y="60"/>
                      </a:lnTo>
                      <a:lnTo>
                        <a:pt x="87" y="62"/>
                      </a:lnTo>
                      <a:lnTo>
                        <a:pt x="80" y="63"/>
                      </a:lnTo>
                      <a:lnTo>
                        <a:pt x="69" y="62"/>
                      </a:lnTo>
                      <a:lnTo>
                        <a:pt x="58" y="61"/>
                      </a:lnTo>
                      <a:lnTo>
                        <a:pt x="46" y="60"/>
                      </a:lnTo>
                      <a:lnTo>
                        <a:pt x="39" y="60"/>
                      </a:lnTo>
                      <a:lnTo>
                        <a:pt x="34" y="60"/>
                      </a:lnTo>
                      <a:lnTo>
                        <a:pt x="36" y="62"/>
                      </a:lnTo>
                      <a:lnTo>
                        <a:pt x="39" y="67"/>
                      </a:lnTo>
                      <a:lnTo>
                        <a:pt x="39" y="75"/>
                      </a:lnTo>
                      <a:lnTo>
                        <a:pt x="37" y="83"/>
                      </a:lnTo>
                      <a:lnTo>
                        <a:pt x="31" y="92"/>
                      </a:lnTo>
                      <a:lnTo>
                        <a:pt x="28" y="102"/>
                      </a:lnTo>
                      <a:lnTo>
                        <a:pt x="27" y="113"/>
                      </a:lnTo>
                      <a:lnTo>
                        <a:pt x="28" y="126"/>
                      </a:lnTo>
                      <a:lnTo>
                        <a:pt x="29" y="131"/>
                      </a:lnTo>
                      <a:lnTo>
                        <a:pt x="21" y="122"/>
                      </a:lnTo>
                      <a:lnTo>
                        <a:pt x="10" y="112"/>
                      </a:lnTo>
                      <a:lnTo>
                        <a:pt x="6" y="113"/>
                      </a:lnTo>
                      <a:lnTo>
                        <a:pt x="4" y="121"/>
                      </a:lnTo>
                      <a:lnTo>
                        <a:pt x="1" y="10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3106" y="2666"/>
                <a:ext cx="418" cy="107"/>
                <a:chOff x="3106" y="2666"/>
                <a:chExt cx="418" cy="107"/>
              </a:xfrm>
            </p:grpSpPr>
            <p:sp>
              <p:nvSpPr>
                <p:cNvPr id="473183" name="Freeform 18"/>
                <p:cNvSpPr>
                  <a:spLocks/>
                </p:cNvSpPr>
                <p:nvPr/>
              </p:nvSpPr>
              <p:spPr bwMode="auto">
                <a:xfrm>
                  <a:off x="3106" y="2666"/>
                  <a:ext cx="184" cy="107"/>
                </a:xfrm>
                <a:custGeom>
                  <a:avLst/>
                  <a:gdLst>
                    <a:gd name="T0" fmla="*/ 87 w 184"/>
                    <a:gd name="T1" fmla="*/ 15 h 107"/>
                    <a:gd name="T2" fmla="*/ 65 w 184"/>
                    <a:gd name="T3" fmla="*/ 32 h 107"/>
                    <a:gd name="T4" fmla="*/ 36 w 184"/>
                    <a:gd name="T5" fmla="*/ 53 h 107"/>
                    <a:gd name="T6" fmla="*/ 15 w 184"/>
                    <a:gd name="T7" fmla="*/ 65 h 107"/>
                    <a:gd name="T8" fmla="*/ 2 w 184"/>
                    <a:gd name="T9" fmla="*/ 74 h 107"/>
                    <a:gd name="T10" fmla="*/ 0 w 184"/>
                    <a:gd name="T11" fmla="*/ 93 h 107"/>
                    <a:gd name="T12" fmla="*/ 12 w 184"/>
                    <a:gd name="T13" fmla="*/ 101 h 107"/>
                    <a:gd name="T14" fmla="*/ 38 w 184"/>
                    <a:gd name="T15" fmla="*/ 105 h 107"/>
                    <a:gd name="T16" fmla="*/ 63 w 184"/>
                    <a:gd name="T17" fmla="*/ 107 h 107"/>
                    <a:gd name="T18" fmla="*/ 87 w 184"/>
                    <a:gd name="T19" fmla="*/ 105 h 107"/>
                    <a:gd name="T20" fmla="*/ 105 w 184"/>
                    <a:gd name="T21" fmla="*/ 93 h 107"/>
                    <a:gd name="T22" fmla="*/ 135 w 184"/>
                    <a:gd name="T23" fmla="*/ 80 h 107"/>
                    <a:gd name="T24" fmla="*/ 181 w 184"/>
                    <a:gd name="T25" fmla="*/ 68 h 107"/>
                    <a:gd name="T26" fmla="*/ 184 w 184"/>
                    <a:gd name="T27" fmla="*/ 27 h 107"/>
                    <a:gd name="T28" fmla="*/ 178 w 184"/>
                    <a:gd name="T29" fmla="*/ 0 h 107"/>
                    <a:gd name="T30" fmla="*/ 87 w 184"/>
                    <a:gd name="T31" fmla="*/ 15 h 10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84"/>
                    <a:gd name="T49" fmla="*/ 0 h 107"/>
                    <a:gd name="T50" fmla="*/ 184 w 184"/>
                    <a:gd name="T51" fmla="*/ 107 h 107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84" h="107">
                      <a:moveTo>
                        <a:pt x="87" y="15"/>
                      </a:moveTo>
                      <a:lnTo>
                        <a:pt x="65" y="32"/>
                      </a:lnTo>
                      <a:lnTo>
                        <a:pt x="36" y="53"/>
                      </a:lnTo>
                      <a:lnTo>
                        <a:pt x="15" y="65"/>
                      </a:lnTo>
                      <a:lnTo>
                        <a:pt x="2" y="74"/>
                      </a:lnTo>
                      <a:lnTo>
                        <a:pt x="0" y="93"/>
                      </a:lnTo>
                      <a:lnTo>
                        <a:pt x="12" y="101"/>
                      </a:lnTo>
                      <a:lnTo>
                        <a:pt x="38" y="105"/>
                      </a:lnTo>
                      <a:lnTo>
                        <a:pt x="63" y="107"/>
                      </a:lnTo>
                      <a:lnTo>
                        <a:pt x="87" y="105"/>
                      </a:lnTo>
                      <a:lnTo>
                        <a:pt x="105" y="93"/>
                      </a:lnTo>
                      <a:lnTo>
                        <a:pt x="135" y="80"/>
                      </a:lnTo>
                      <a:lnTo>
                        <a:pt x="181" y="68"/>
                      </a:lnTo>
                      <a:lnTo>
                        <a:pt x="184" y="27"/>
                      </a:lnTo>
                      <a:lnTo>
                        <a:pt x="178" y="0"/>
                      </a:lnTo>
                      <a:lnTo>
                        <a:pt x="87" y="15"/>
                      </a:lnTo>
                      <a:close/>
                    </a:path>
                  </a:pathLst>
                </a:custGeom>
                <a:blipFill dpi="0" rotWithShape="0">
                  <a:blip r:embed="rId7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84" name="Freeform 19"/>
                <p:cNvSpPr>
                  <a:spLocks/>
                </p:cNvSpPr>
                <p:nvPr/>
              </p:nvSpPr>
              <p:spPr bwMode="auto">
                <a:xfrm>
                  <a:off x="3334" y="2674"/>
                  <a:ext cx="190" cy="91"/>
                </a:xfrm>
                <a:custGeom>
                  <a:avLst/>
                  <a:gdLst>
                    <a:gd name="T0" fmla="*/ 4 w 190"/>
                    <a:gd name="T1" fmla="*/ 1 h 91"/>
                    <a:gd name="T2" fmla="*/ 0 w 190"/>
                    <a:gd name="T3" fmla="*/ 36 h 91"/>
                    <a:gd name="T4" fmla="*/ 4 w 190"/>
                    <a:gd name="T5" fmla="*/ 63 h 91"/>
                    <a:gd name="T6" fmla="*/ 48 w 190"/>
                    <a:gd name="T7" fmla="*/ 73 h 91"/>
                    <a:gd name="T8" fmla="*/ 70 w 190"/>
                    <a:gd name="T9" fmla="*/ 73 h 91"/>
                    <a:gd name="T10" fmla="*/ 102 w 190"/>
                    <a:gd name="T11" fmla="*/ 82 h 91"/>
                    <a:gd name="T12" fmla="*/ 139 w 190"/>
                    <a:gd name="T13" fmla="*/ 88 h 91"/>
                    <a:gd name="T14" fmla="*/ 189 w 190"/>
                    <a:gd name="T15" fmla="*/ 91 h 91"/>
                    <a:gd name="T16" fmla="*/ 190 w 190"/>
                    <a:gd name="T17" fmla="*/ 78 h 91"/>
                    <a:gd name="T18" fmla="*/ 190 w 190"/>
                    <a:gd name="T19" fmla="*/ 64 h 91"/>
                    <a:gd name="T20" fmla="*/ 151 w 190"/>
                    <a:gd name="T21" fmla="*/ 43 h 91"/>
                    <a:gd name="T22" fmla="*/ 108 w 190"/>
                    <a:gd name="T23" fmla="*/ 19 h 91"/>
                    <a:gd name="T24" fmla="*/ 82 w 190"/>
                    <a:gd name="T25" fmla="*/ 0 h 91"/>
                    <a:gd name="T26" fmla="*/ 4 w 190"/>
                    <a:gd name="T27" fmla="*/ 1 h 9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190"/>
                    <a:gd name="T43" fmla="*/ 0 h 91"/>
                    <a:gd name="T44" fmla="*/ 190 w 190"/>
                    <a:gd name="T45" fmla="*/ 91 h 9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190" h="91">
                      <a:moveTo>
                        <a:pt x="4" y="1"/>
                      </a:moveTo>
                      <a:lnTo>
                        <a:pt x="0" y="36"/>
                      </a:lnTo>
                      <a:lnTo>
                        <a:pt x="4" y="63"/>
                      </a:lnTo>
                      <a:lnTo>
                        <a:pt x="48" y="73"/>
                      </a:lnTo>
                      <a:lnTo>
                        <a:pt x="70" y="73"/>
                      </a:lnTo>
                      <a:lnTo>
                        <a:pt x="102" y="82"/>
                      </a:lnTo>
                      <a:lnTo>
                        <a:pt x="139" y="88"/>
                      </a:lnTo>
                      <a:lnTo>
                        <a:pt x="189" y="91"/>
                      </a:lnTo>
                      <a:lnTo>
                        <a:pt x="190" y="78"/>
                      </a:lnTo>
                      <a:lnTo>
                        <a:pt x="190" y="64"/>
                      </a:lnTo>
                      <a:lnTo>
                        <a:pt x="151" y="43"/>
                      </a:lnTo>
                      <a:lnTo>
                        <a:pt x="108" y="19"/>
                      </a:lnTo>
                      <a:lnTo>
                        <a:pt x="82" y="0"/>
                      </a:lnTo>
                      <a:lnTo>
                        <a:pt x="4" y="1"/>
                      </a:lnTo>
                      <a:close/>
                    </a:path>
                  </a:pathLst>
                </a:custGeom>
                <a:blipFill dpi="0" rotWithShape="0">
                  <a:blip r:embed="rId7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73182" name="Freeform 20"/>
              <p:cNvSpPr>
                <a:spLocks/>
              </p:cNvSpPr>
              <p:nvPr/>
            </p:nvSpPr>
            <p:spPr bwMode="auto">
              <a:xfrm>
                <a:off x="3179" y="1961"/>
                <a:ext cx="286" cy="743"/>
              </a:xfrm>
              <a:custGeom>
                <a:avLst/>
                <a:gdLst>
                  <a:gd name="T0" fmla="*/ 9 w 286"/>
                  <a:gd name="T1" fmla="*/ 0 h 743"/>
                  <a:gd name="T2" fmla="*/ 0 w 286"/>
                  <a:gd name="T3" fmla="*/ 65 h 743"/>
                  <a:gd name="T4" fmla="*/ 0 w 286"/>
                  <a:gd name="T5" fmla="*/ 167 h 743"/>
                  <a:gd name="T6" fmla="*/ 0 w 286"/>
                  <a:gd name="T7" fmla="*/ 287 h 743"/>
                  <a:gd name="T8" fmla="*/ 9 w 286"/>
                  <a:gd name="T9" fmla="*/ 358 h 743"/>
                  <a:gd name="T10" fmla="*/ 9 w 286"/>
                  <a:gd name="T11" fmla="*/ 388 h 743"/>
                  <a:gd name="T12" fmla="*/ 3 w 286"/>
                  <a:gd name="T13" fmla="*/ 502 h 743"/>
                  <a:gd name="T14" fmla="*/ 6 w 286"/>
                  <a:gd name="T15" fmla="*/ 583 h 743"/>
                  <a:gd name="T16" fmla="*/ 12 w 286"/>
                  <a:gd name="T17" fmla="*/ 695 h 743"/>
                  <a:gd name="T18" fmla="*/ 12 w 286"/>
                  <a:gd name="T19" fmla="*/ 725 h 743"/>
                  <a:gd name="T20" fmla="*/ 31 w 286"/>
                  <a:gd name="T21" fmla="*/ 740 h 743"/>
                  <a:gd name="T22" fmla="*/ 103 w 286"/>
                  <a:gd name="T23" fmla="*/ 722 h 743"/>
                  <a:gd name="T24" fmla="*/ 124 w 286"/>
                  <a:gd name="T25" fmla="*/ 484 h 743"/>
                  <a:gd name="T26" fmla="*/ 130 w 286"/>
                  <a:gd name="T27" fmla="*/ 334 h 743"/>
                  <a:gd name="T28" fmla="*/ 139 w 286"/>
                  <a:gd name="T29" fmla="*/ 203 h 743"/>
                  <a:gd name="T30" fmla="*/ 148 w 286"/>
                  <a:gd name="T31" fmla="*/ 412 h 743"/>
                  <a:gd name="T32" fmla="*/ 157 w 286"/>
                  <a:gd name="T33" fmla="*/ 719 h 743"/>
                  <a:gd name="T34" fmla="*/ 229 w 286"/>
                  <a:gd name="T35" fmla="*/ 743 h 743"/>
                  <a:gd name="T36" fmla="*/ 244 w 286"/>
                  <a:gd name="T37" fmla="*/ 725 h 743"/>
                  <a:gd name="T38" fmla="*/ 262 w 286"/>
                  <a:gd name="T39" fmla="*/ 454 h 743"/>
                  <a:gd name="T40" fmla="*/ 265 w 286"/>
                  <a:gd name="T41" fmla="*/ 323 h 743"/>
                  <a:gd name="T42" fmla="*/ 286 w 286"/>
                  <a:gd name="T43" fmla="*/ 36 h 743"/>
                  <a:gd name="T44" fmla="*/ 280 w 286"/>
                  <a:gd name="T45" fmla="*/ 3 h 743"/>
                  <a:gd name="T46" fmla="*/ 9 w 286"/>
                  <a:gd name="T47" fmla="*/ 0 h 74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86"/>
                  <a:gd name="T73" fmla="*/ 0 h 743"/>
                  <a:gd name="T74" fmla="*/ 286 w 286"/>
                  <a:gd name="T75" fmla="*/ 743 h 74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86" h="743">
                    <a:moveTo>
                      <a:pt x="9" y="0"/>
                    </a:moveTo>
                    <a:lnTo>
                      <a:pt x="0" y="65"/>
                    </a:lnTo>
                    <a:lnTo>
                      <a:pt x="0" y="167"/>
                    </a:lnTo>
                    <a:lnTo>
                      <a:pt x="0" y="287"/>
                    </a:lnTo>
                    <a:lnTo>
                      <a:pt x="9" y="358"/>
                    </a:lnTo>
                    <a:lnTo>
                      <a:pt x="9" y="388"/>
                    </a:lnTo>
                    <a:lnTo>
                      <a:pt x="3" y="502"/>
                    </a:lnTo>
                    <a:lnTo>
                      <a:pt x="6" y="583"/>
                    </a:lnTo>
                    <a:lnTo>
                      <a:pt x="12" y="695"/>
                    </a:lnTo>
                    <a:lnTo>
                      <a:pt x="12" y="725"/>
                    </a:lnTo>
                    <a:lnTo>
                      <a:pt x="31" y="740"/>
                    </a:lnTo>
                    <a:lnTo>
                      <a:pt x="103" y="722"/>
                    </a:lnTo>
                    <a:lnTo>
                      <a:pt x="124" y="484"/>
                    </a:lnTo>
                    <a:lnTo>
                      <a:pt x="130" y="334"/>
                    </a:lnTo>
                    <a:lnTo>
                      <a:pt x="139" y="203"/>
                    </a:lnTo>
                    <a:lnTo>
                      <a:pt x="148" y="412"/>
                    </a:lnTo>
                    <a:lnTo>
                      <a:pt x="157" y="719"/>
                    </a:lnTo>
                    <a:lnTo>
                      <a:pt x="229" y="743"/>
                    </a:lnTo>
                    <a:lnTo>
                      <a:pt x="244" y="725"/>
                    </a:lnTo>
                    <a:lnTo>
                      <a:pt x="262" y="454"/>
                    </a:lnTo>
                    <a:lnTo>
                      <a:pt x="265" y="323"/>
                    </a:lnTo>
                    <a:lnTo>
                      <a:pt x="286" y="36"/>
                    </a:lnTo>
                    <a:lnTo>
                      <a:pt x="280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09600" y="1905000"/>
            <a:ext cx="1838325" cy="1797050"/>
            <a:chOff x="384" y="1200"/>
            <a:chExt cx="1158" cy="1132"/>
          </a:xfrm>
        </p:grpSpPr>
        <p:sp>
          <p:nvSpPr>
            <p:cNvPr id="473157" name="Freeform 22"/>
            <p:cNvSpPr>
              <a:spLocks/>
            </p:cNvSpPr>
            <p:nvPr/>
          </p:nvSpPr>
          <p:spPr bwMode="auto">
            <a:xfrm>
              <a:off x="384" y="1248"/>
              <a:ext cx="1158" cy="940"/>
            </a:xfrm>
            <a:custGeom>
              <a:avLst/>
              <a:gdLst>
                <a:gd name="T0" fmla="*/ 0 w 1158"/>
                <a:gd name="T1" fmla="*/ 940 h 940"/>
                <a:gd name="T2" fmla="*/ 1157 w 1158"/>
                <a:gd name="T3" fmla="*/ 0 h 940"/>
                <a:gd name="T4" fmla="*/ 1049 w 1158"/>
                <a:gd name="T5" fmla="*/ 18 h 940"/>
                <a:gd name="T6" fmla="*/ 1052 w 1158"/>
                <a:gd name="T7" fmla="*/ 49 h 940"/>
                <a:gd name="T8" fmla="*/ 1064 w 1158"/>
                <a:gd name="T9" fmla="*/ 91 h 940"/>
                <a:gd name="T10" fmla="*/ 1067 w 1158"/>
                <a:gd name="T11" fmla="*/ 125 h 940"/>
                <a:gd name="T12" fmla="*/ 1060 w 1158"/>
                <a:gd name="T13" fmla="*/ 160 h 940"/>
                <a:gd name="T14" fmla="*/ 1036 w 1158"/>
                <a:gd name="T15" fmla="*/ 190 h 940"/>
                <a:gd name="T16" fmla="*/ 1006 w 1158"/>
                <a:gd name="T17" fmla="*/ 212 h 940"/>
                <a:gd name="T18" fmla="*/ 970 w 1158"/>
                <a:gd name="T19" fmla="*/ 223 h 940"/>
                <a:gd name="T20" fmla="*/ 918 w 1158"/>
                <a:gd name="T21" fmla="*/ 222 h 940"/>
                <a:gd name="T22" fmla="*/ 884 w 1158"/>
                <a:gd name="T23" fmla="*/ 215 h 940"/>
                <a:gd name="T24" fmla="*/ 850 w 1158"/>
                <a:gd name="T25" fmla="*/ 191 h 940"/>
                <a:gd name="T26" fmla="*/ 827 w 1158"/>
                <a:gd name="T27" fmla="*/ 162 h 940"/>
                <a:gd name="T28" fmla="*/ 817 w 1158"/>
                <a:gd name="T29" fmla="*/ 131 h 940"/>
                <a:gd name="T30" fmla="*/ 819 w 1158"/>
                <a:gd name="T31" fmla="*/ 97 h 940"/>
                <a:gd name="T32" fmla="*/ 827 w 1158"/>
                <a:gd name="T33" fmla="*/ 66 h 940"/>
                <a:gd name="T34" fmla="*/ 835 w 1158"/>
                <a:gd name="T35" fmla="*/ 34 h 940"/>
                <a:gd name="T36" fmla="*/ 831 w 1158"/>
                <a:gd name="T37" fmla="*/ 4 h 940"/>
                <a:gd name="T38" fmla="*/ 639 w 1158"/>
                <a:gd name="T39" fmla="*/ 37 h 940"/>
                <a:gd name="T40" fmla="*/ 636 w 1158"/>
                <a:gd name="T41" fmla="*/ 79 h 940"/>
                <a:gd name="T42" fmla="*/ 634 w 1158"/>
                <a:gd name="T43" fmla="*/ 114 h 940"/>
                <a:gd name="T44" fmla="*/ 625 w 1158"/>
                <a:gd name="T45" fmla="*/ 144 h 940"/>
                <a:gd name="T46" fmla="*/ 608 w 1158"/>
                <a:gd name="T47" fmla="*/ 164 h 940"/>
                <a:gd name="T48" fmla="*/ 584 w 1158"/>
                <a:gd name="T49" fmla="*/ 175 h 940"/>
                <a:gd name="T50" fmla="*/ 557 w 1158"/>
                <a:gd name="T51" fmla="*/ 178 h 940"/>
                <a:gd name="T52" fmla="*/ 524 w 1158"/>
                <a:gd name="T53" fmla="*/ 176 h 940"/>
                <a:gd name="T54" fmla="*/ 494 w 1158"/>
                <a:gd name="T55" fmla="*/ 174 h 940"/>
                <a:gd name="T56" fmla="*/ 456 w 1158"/>
                <a:gd name="T57" fmla="*/ 172 h 940"/>
                <a:gd name="T58" fmla="*/ 422 w 1158"/>
                <a:gd name="T59" fmla="*/ 176 h 940"/>
                <a:gd name="T60" fmla="*/ 391 w 1158"/>
                <a:gd name="T61" fmla="*/ 188 h 940"/>
                <a:gd name="T62" fmla="*/ 368 w 1158"/>
                <a:gd name="T63" fmla="*/ 209 h 940"/>
                <a:gd name="T64" fmla="*/ 355 w 1158"/>
                <a:gd name="T65" fmla="*/ 235 h 940"/>
                <a:gd name="T66" fmla="*/ 355 w 1158"/>
                <a:gd name="T67" fmla="*/ 265 h 940"/>
                <a:gd name="T68" fmla="*/ 355 w 1158"/>
                <a:gd name="T69" fmla="*/ 298 h 940"/>
                <a:gd name="T70" fmla="*/ 348 w 1158"/>
                <a:gd name="T71" fmla="*/ 325 h 940"/>
                <a:gd name="T72" fmla="*/ 334 w 1158"/>
                <a:gd name="T73" fmla="*/ 347 h 940"/>
                <a:gd name="T74" fmla="*/ 305 w 1158"/>
                <a:gd name="T75" fmla="*/ 362 h 940"/>
                <a:gd name="T76" fmla="*/ 274 w 1158"/>
                <a:gd name="T77" fmla="*/ 371 h 940"/>
                <a:gd name="T78" fmla="*/ 237 w 1158"/>
                <a:gd name="T79" fmla="*/ 379 h 940"/>
                <a:gd name="T80" fmla="*/ 204 w 1158"/>
                <a:gd name="T81" fmla="*/ 387 h 940"/>
                <a:gd name="T82" fmla="*/ 176 w 1158"/>
                <a:gd name="T83" fmla="*/ 398 h 940"/>
                <a:gd name="T84" fmla="*/ 155 w 1158"/>
                <a:gd name="T85" fmla="*/ 414 h 940"/>
                <a:gd name="T86" fmla="*/ 137 w 1158"/>
                <a:gd name="T87" fmla="*/ 439 h 940"/>
                <a:gd name="T88" fmla="*/ 128 w 1158"/>
                <a:gd name="T89" fmla="*/ 470 h 940"/>
                <a:gd name="T90" fmla="*/ 132 w 1158"/>
                <a:gd name="T91" fmla="*/ 502 h 940"/>
                <a:gd name="T92" fmla="*/ 142 w 1158"/>
                <a:gd name="T93" fmla="*/ 542 h 940"/>
                <a:gd name="T94" fmla="*/ 148 w 1158"/>
                <a:gd name="T95" fmla="*/ 576 h 940"/>
                <a:gd name="T96" fmla="*/ 146 w 1158"/>
                <a:gd name="T97" fmla="*/ 609 h 940"/>
                <a:gd name="T98" fmla="*/ 137 w 1158"/>
                <a:gd name="T99" fmla="*/ 639 h 940"/>
                <a:gd name="T100" fmla="*/ 123 w 1158"/>
                <a:gd name="T101" fmla="*/ 669 h 940"/>
                <a:gd name="T102" fmla="*/ 100 w 1158"/>
                <a:gd name="T103" fmla="*/ 702 h 940"/>
                <a:gd name="T104" fmla="*/ 77 w 1158"/>
                <a:gd name="T105" fmla="*/ 723 h 940"/>
                <a:gd name="T106" fmla="*/ 53 w 1158"/>
                <a:gd name="T107" fmla="*/ 736 h 940"/>
                <a:gd name="T108" fmla="*/ 17 w 1158"/>
                <a:gd name="T109" fmla="*/ 743 h 94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58"/>
                <a:gd name="T166" fmla="*/ 0 h 940"/>
                <a:gd name="T167" fmla="*/ 1158 w 1158"/>
                <a:gd name="T168" fmla="*/ 940 h 94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58" h="940">
                  <a:moveTo>
                    <a:pt x="0" y="743"/>
                  </a:moveTo>
                  <a:lnTo>
                    <a:pt x="0" y="940"/>
                  </a:lnTo>
                  <a:lnTo>
                    <a:pt x="1158" y="940"/>
                  </a:lnTo>
                  <a:lnTo>
                    <a:pt x="1157" y="0"/>
                  </a:lnTo>
                  <a:lnTo>
                    <a:pt x="1054" y="0"/>
                  </a:lnTo>
                  <a:lnTo>
                    <a:pt x="1049" y="18"/>
                  </a:lnTo>
                  <a:lnTo>
                    <a:pt x="1049" y="31"/>
                  </a:lnTo>
                  <a:lnTo>
                    <a:pt x="1052" y="49"/>
                  </a:lnTo>
                  <a:lnTo>
                    <a:pt x="1058" y="68"/>
                  </a:lnTo>
                  <a:lnTo>
                    <a:pt x="1064" y="91"/>
                  </a:lnTo>
                  <a:lnTo>
                    <a:pt x="1067" y="109"/>
                  </a:lnTo>
                  <a:lnTo>
                    <a:pt x="1067" y="125"/>
                  </a:lnTo>
                  <a:lnTo>
                    <a:pt x="1065" y="143"/>
                  </a:lnTo>
                  <a:lnTo>
                    <a:pt x="1060" y="160"/>
                  </a:lnTo>
                  <a:lnTo>
                    <a:pt x="1049" y="176"/>
                  </a:lnTo>
                  <a:lnTo>
                    <a:pt x="1036" y="190"/>
                  </a:lnTo>
                  <a:lnTo>
                    <a:pt x="1022" y="203"/>
                  </a:lnTo>
                  <a:lnTo>
                    <a:pt x="1006" y="212"/>
                  </a:lnTo>
                  <a:lnTo>
                    <a:pt x="987" y="219"/>
                  </a:lnTo>
                  <a:lnTo>
                    <a:pt x="970" y="223"/>
                  </a:lnTo>
                  <a:lnTo>
                    <a:pt x="946" y="224"/>
                  </a:lnTo>
                  <a:lnTo>
                    <a:pt x="918" y="222"/>
                  </a:lnTo>
                  <a:lnTo>
                    <a:pt x="900" y="219"/>
                  </a:lnTo>
                  <a:lnTo>
                    <a:pt x="884" y="215"/>
                  </a:lnTo>
                  <a:lnTo>
                    <a:pt x="869" y="206"/>
                  </a:lnTo>
                  <a:lnTo>
                    <a:pt x="850" y="191"/>
                  </a:lnTo>
                  <a:lnTo>
                    <a:pt x="838" y="177"/>
                  </a:lnTo>
                  <a:lnTo>
                    <a:pt x="827" y="162"/>
                  </a:lnTo>
                  <a:lnTo>
                    <a:pt x="821" y="146"/>
                  </a:lnTo>
                  <a:lnTo>
                    <a:pt x="817" y="131"/>
                  </a:lnTo>
                  <a:lnTo>
                    <a:pt x="817" y="114"/>
                  </a:lnTo>
                  <a:lnTo>
                    <a:pt x="819" y="97"/>
                  </a:lnTo>
                  <a:lnTo>
                    <a:pt x="823" y="81"/>
                  </a:lnTo>
                  <a:lnTo>
                    <a:pt x="827" y="66"/>
                  </a:lnTo>
                  <a:lnTo>
                    <a:pt x="832" y="50"/>
                  </a:lnTo>
                  <a:lnTo>
                    <a:pt x="835" y="34"/>
                  </a:lnTo>
                  <a:lnTo>
                    <a:pt x="835" y="20"/>
                  </a:lnTo>
                  <a:lnTo>
                    <a:pt x="831" y="4"/>
                  </a:lnTo>
                  <a:lnTo>
                    <a:pt x="637" y="4"/>
                  </a:lnTo>
                  <a:lnTo>
                    <a:pt x="639" y="37"/>
                  </a:lnTo>
                  <a:lnTo>
                    <a:pt x="637" y="60"/>
                  </a:lnTo>
                  <a:lnTo>
                    <a:pt x="636" y="79"/>
                  </a:lnTo>
                  <a:lnTo>
                    <a:pt x="636" y="96"/>
                  </a:lnTo>
                  <a:lnTo>
                    <a:pt x="634" y="114"/>
                  </a:lnTo>
                  <a:lnTo>
                    <a:pt x="630" y="132"/>
                  </a:lnTo>
                  <a:lnTo>
                    <a:pt x="625" y="144"/>
                  </a:lnTo>
                  <a:lnTo>
                    <a:pt x="618" y="155"/>
                  </a:lnTo>
                  <a:lnTo>
                    <a:pt x="608" y="164"/>
                  </a:lnTo>
                  <a:lnTo>
                    <a:pt x="597" y="171"/>
                  </a:lnTo>
                  <a:lnTo>
                    <a:pt x="584" y="175"/>
                  </a:lnTo>
                  <a:lnTo>
                    <a:pt x="570" y="177"/>
                  </a:lnTo>
                  <a:lnTo>
                    <a:pt x="557" y="178"/>
                  </a:lnTo>
                  <a:lnTo>
                    <a:pt x="540" y="178"/>
                  </a:lnTo>
                  <a:lnTo>
                    <a:pt x="524" y="176"/>
                  </a:lnTo>
                  <a:lnTo>
                    <a:pt x="511" y="175"/>
                  </a:lnTo>
                  <a:lnTo>
                    <a:pt x="494" y="174"/>
                  </a:lnTo>
                  <a:lnTo>
                    <a:pt x="476" y="172"/>
                  </a:lnTo>
                  <a:lnTo>
                    <a:pt x="456" y="172"/>
                  </a:lnTo>
                  <a:lnTo>
                    <a:pt x="439" y="174"/>
                  </a:lnTo>
                  <a:lnTo>
                    <a:pt x="422" y="176"/>
                  </a:lnTo>
                  <a:lnTo>
                    <a:pt x="404" y="181"/>
                  </a:lnTo>
                  <a:lnTo>
                    <a:pt x="391" y="188"/>
                  </a:lnTo>
                  <a:lnTo>
                    <a:pt x="377" y="197"/>
                  </a:lnTo>
                  <a:lnTo>
                    <a:pt x="368" y="209"/>
                  </a:lnTo>
                  <a:lnTo>
                    <a:pt x="359" y="222"/>
                  </a:lnTo>
                  <a:lnTo>
                    <a:pt x="355" y="235"/>
                  </a:lnTo>
                  <a:lnTo>
                    <a:pt x="353" y="250"/>
                  </a:lnTo>
                  <a:lnTo>
                    <a:pt x="355" y="265"/>
                  </a:lnTo>
                  <a:lnTo>
                    <a:pt x="356" y="281"/>
                  </a:lnTo>
                  <a:lnTo>
                    <a:pt x="355" y="298"/>
                  </a:lnTo>
                  <a:lnTo>
                    <a:pt x="352" y="311"/>
                  </a:lnTo>
                  <a:lnTo>
                    <a:pt x="348" y="325"/>
                  </a:lnTo>
                  <a:lnTo>
                    <a:pt x="342" y="338"/>
                  </a:lnTo>
                  <a:lnTo>
                    <a:pt x="334" y="347"/>
                  </a:lnTo>
                  <a:lnTo>
                    <a:pt x="321" y="356"/>
                  </a:lnTo>
                  <a:lnTo>
                    <a:pt x="305" y="362"/>
                  </a:lnTo>
                  <a:lnTo>
                    <a:pt x="289" y="367"/>
                  </a:lnTo>
                  <a:lnTo>
                    <a:pt x="274" y="371"/>
                  </a:lnTo>
                  <a:lnTo>
                    <a:pt x="258" y="375"/>
                  </a:lnTo>
                  <a:lnTo>
                    <a:pt x="237" y="379"/>
                  </a:lnTo>
                  <a:lnTo>
                    <a:pt x="221" y="382"/>
                  </a:lnTo>
                  <a:lnTo>
                    <a:pt x="204" y="387"/>
                  </a:lnTo>
                  <a:lnTo>
                    <a:pt x="190" y="392"/>
                  </a:lnTo>
                  <a:lnTo>
                    <a:pt x="176" y="398"/>
                  </a:lnTo>
                  <a:lnTo>
                    <a:pt x="165" y="406"/>
                  </a:lnTo>
                  <a:lnTo>
                    <a:pt x="155" y="414"/>
                  </a:lnTo>
                  <a:lnTo>
                    <a:pt x="144" y="427"/>
                  </a:lnTo>
                  <a:lnTo>
                    <a:pt x="137" y="439"/>
                  </a:lnTo>
                  <a:lnTo>
                    <a:pt x="131" y="453"/>
                  </a:lnTo>
                  <a:lnTo>
                    <a:pt x="128" y="470"/>
                  </a:lnTo>
                  <a:lnTo>
                    <a:pt x="130" y="486"/>
                  </a:lnTo>
                  <a:lnTo>
                    <a:pt x="132" y="502"/>
                  </a:lnTo>
                  <a:lnTo>
                    <a:pt x="137" y="521"/>
                  </a:lnTo>
                  <a:lnTo>
                    <a:pt x="142" y="542"/>
                  </a:lnTo>
                  <a:lnTo>
                    <a:pt x="146" y="561"/>
                  </a:lnTo>
                  <a:lnTo>
                    <a:pt x="148" y="576"/>
                  </a:lnTo>
                  <a:lnTo>
                    <a:pt x="148" y="590"/>
                  </a:lnTo>
                  <a:lnTo>
                    <a:pt x="146" y="609"/>
                  </a:lnTo>
                  <a:lnTo>
                    <a:pt x="141" y="625"/>
                  </a:lnTo>
                  <a:lnTo>
                    <a:pt x="137" y="639"/>
                  </a:lnTo>
                  <a:lnTo>
                    <a:pt x="131" y="652"/>
                  </a:lnTo>
                  <a:lnTo>
                    <a:pt x="123" y="669"/>
                  </a:lnTo>
                  <a:lnTo>
                    <a:pt x="112" y="688"/>
                  </a:lnTo>
                  <a:lnTo>
                    <a:pt x="100" y="702"/>
                  </a:lnTo>
                  <a:lnTo>
                    <a:pt x="88" y="713"/>
                  </a:lnTo>
                  <a:lnTo>
                    <a:pt x="77" y="723"/>
                  </a:lnTo>
                  <a:lnTo>
                    <a:pt x="65" y="731"/>
                  </a:lnTo>
                  <a:lnTo>
                    <a:pt x="53" y="736"/>
                  </a:lnTo>
                  <a:lnTo>
                    <a:pt x="36" y="740"/>
                  </a:lnTo>
                  <a:lnTo>
                    <a:pt x="17" y="743"/>
                  </a:lnTo>
                  <a:lnTo>
                    <a:pt x="0" y="743"/>
                  </a:lnTo>
                  <a:close/>
                </a:path>
              </a:pathLst>
            </a:custGeom>
            <a:solidFill>
              <a:srgbClr val="FF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912" y="1200"/>
              <a:ext cx="331" cy="1132"/>
              <a:chOff x="2800" y="1445"/>
              <a:chExt cx="475" cy="1420"/>
            </a:xfrm>
          </p:grpSpPr>
          <p:grpSp>
            <p:nvGrpSpPr>
              <p:cNvPr id="11" name="Group 24"/>
              <p:cNvGrpSpPr>
                <a:grpSpLocks/>
              </p:cNvGrpSpPr>
              <p:nvPr/>
            </p:nvGrpSpPr>
            <p:grpSpPr bwMode="auto">
              <a:xfrm>
                <a:off x="2800" y="1627"/>
                <a:ext cx="475" cy="1238"/>
                <a:chOff x="2800" y="1627"/>
                <a:chExt cx="475" cy="1238"/>
              </a:xfrm>
            </p:grpSpPr>
            <p:grpSp>
              <p:nvGrpSpPr>
                <p:cNvPr id="12" name="Group 25"/>
                <p:cNvGrpSpPr>
                  <a:grpSpLocks/>
                </p:cNvGrpSpPr>
                <p:nvPr/>
              </p:nvGrpSpPr>
              <p:grpSpPr bwMode="auto">
                <a:xfrm>
                  <a:off x="2816" y="2737"/>
                  <a:ext cx="420" cy="128"/>
                  <a:chOff x="2816" y="2737"/>
                  <a:chExt cx="420" cy="128"/>
                </a:xfrm>
              </p:grpSpPr>
              <p:sp>
                <p:nvSpPr>
                  <p:cNvPr id="473175" name="Freeform 26"/>
                  <p:cNvSpPr>
                    <a:spLocks/>
                  </p:cNvSpPr>
                  <p:nvPr/>
                </p:nvSpPr>
                <p:spPr bwMode="auto">
                  <a:xfrm>
                    <a:off x="2816" y="2764"/>
                    <a:ext cx="132" cy="101"/>
                  </a:xfrm>
                  <a:custGeom>
                    <a:avLst/>
                    <a:gdLst>
                      <a:gd name="T0" fmla="*/ 50 w 132"/>
                      <a:gd name="T1" fmla="*/ 21 h 101"/>
                      <a:gd name="T2" fmla="*/ 21 w 132"/>
                      <a:gd name="T3" fmla="*/ 49 h 101"/>
                      <a:gd name="T4" fmla="*/ 0 w 132"/>
                      <a:gd name="T5" fmla="*/ 75 h 101"/>
                      <a:gd name="T6" fmla="*/ 2 w 132"/>
                      <a:gd name="T7" fmla="*/ 93 h 101"/>
                      <a:gd name="T8" fmla="*/ 17 w 132"/>
                      <a:gd name="T9" fmla="*/ 101 h 101"/>
                      <a:gd name="T10" fmla="*/ 59 w 132"/>
                      <a:gd name="T11" fmla="*/ 98 h 101"/>
                      <a:gd name="T12" fmla="*/ 83 w 132"/>
                      <a:gd name="T13" fmla="*/ 86 h 101"/>
                      <a:gd name="T14" fmla="*/ 95 w 132"/>
                      <a:gd name="T15" fmla="*/ 66 h 101"/>
                      <a:gd name="T16" fmla="*/ 131 w 132"/>
                      <a:gd name="T17" fmla="*/ 51 h 101"/>
                      <a:gd name="T18" fmla="*/ 132 w 132"/>
                      <a:gd name="T19" fmla="*/ 24 h 101"/>
                      <a:gd name="T20" fmla="*/ 126 w 132"/>
                      <a:gd name="T21" fmla="*/ 0 h 101"/>
                      <a:gd name="T22" fmla="*/ 90 w 132"/>
                      <a:gd name="T23" fmla="*/ 18 h 101"/>
                      <a:gd name="T24" fmla="*/ 50 w 132"/>
                      <a:gd name="T25" fmla="*/ 21 h 101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132"/>
                      <a:gd name="T40" fmla="*/ 0 h 101"/>
                      <a:gd name="T41" fmla="*/ 132 w 132"/>
                      <a:gd name="T42" fmla="*/ 101 h 101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132" h="101">
                        <a:moveTo>
                          <a:pt x="50" y="21"/>
                        </a:moveTo>
                        <a:lnTo>
                          <a:pt x="21" y="49"/>
                        </a:lnTo>
                        <a:lnTo>
                          <a:pt x="0" y="75"/>
                        </a:lnTo>
                        <a:lnTo>
                          <a:pt x="2" y="93"/>
                        </a:lnTo>
                        <a:lnTo>
                          <a:pt x="17" y="101"/>
                        </a:lnTo>
                        <a:lnTo>
                          <a:pt x="59" y="98"/>
                        </a:lnTo>
                        <a:lnTo>
                          <a:pt x="83" y="86"/>
                        </a:lnTo>
                        <a:lnTo>
                          <a:pt x="95" y="66"/>
                        </a:lnTo>
                        <a:lnTo>
                          <a:pt x="131" y="51"/>
                        </a:lnTo>
                        <a:lnTo>
                          <a:pt x="132" y="24"/>
                        </a:lnTo>
                        <a:lnTo>
                          <a:pt x="126" y="0"/>
                        </a:lnTo>
                        <a:lnTo>
                          <a:pt x="90" y="18"/>
                        </a:lnTo>
                        <a:lnTo>
                          <a:pt x="50" y="2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73176" name="Freeform 27"/>
                  <p:cNvSpPr>
                    <a:spLocks/>
                  </p:cNvSpPr>
                  <p:nvPr/>
                </p:nvSpPr>
                <p:spPr bwMode="auto">
                  <a:xfrm>
                    <a:off x="3088" y="2737"/>
                    <a:ext cx="148" cy="104"/>
                  </a:xfrm>
                  <a:custGeom>
                    <a:avLst/>
                    <a:gdLst>
                      <a:gd name="T0" fmla="*/ 2 w 148"/>
                      <a:gd name="T1" fmla="*/ 7 h 104"/>
                      <a:gd name="T2" fmla="*/ 0 w 148"/>
                      <a:gd name="T3" fmla="*/ 48 h 104"/>
                      <a:gd name="T4" fmla="*/ 20 w 148"/>
                      <a:gd name="T5" fmla="*/ 64 h 104"/>
                      <a:gd name="T6" fmla="*/ 41 w 148"/>
                      <a:gd name="T7" fmla="*/ 70 h 104"/>
                      <a:gd name="T8" fmla="*/ 54 w 148"/>
                      <a:gd name="T9" fmla="*/ 79 h 104"/>
                      <a:gd name="T10" fmla="*/ 78 w 148"/>
                      <a:gd name="T11" fmla="*/ 93 h 104"/>
                      <a:gd name="T12" fmla="*/ 121 w 148"/>
                      <a:gd name="T13" fmla="*/ 104 h 104"/>
                      <a:gd name="T14" fmla="*/ 136 w 148"/>
                      <a:gd name="T15" fmla="*/ 101 h 104"/>
                      <a:gd name="T16" fmla="*/ 148 w 148"/>
                      <a:gd name="T17" fmla="*/ 95 h 104"/>
                      <a:gd name="T18" fmla="*/ 148 w 148"/>
                      <a:gd name="T19" fmla="*/ 84 h 104"/>
                      <a:gd name="T20" fmla="*/ 133 w 148"/>
                      <a:gd name="T21" fmla="*/ 60 h 104"/>
                      <a:gd name="T22" fmla="*/ 98 w 148"/>
                      <a:gd name="T23" fmla="*/ 36 h 104"/>
                      <a:gd name="T24" fmla="*/ 72 w 148"/>
                      <a:gd name="T25" fmla="*/ 15 h 104"/>
                      <a:gd name="T26" fmla="*/ 63 w 148"/>
                      <a:gd name="T27" fmla="*/ 0 h 104"/>
                      <a:gd name="T28" fmla="*/ 2 w 148"/>
                      <a:gd name="T29" fmla="*/ 7 h 10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48"/>
                      <a:gd name="T46" fmla="*/ 0 h 104"/>
                      <a:gd name="T47" fmla="*/ 148 w 148"/>
                      <a:gd name="T48" fmla="*/ 104 h 104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48" h="104">
                        <a:moveTo>
                          <a:pt x="2" y="7"/>
                        </a:moveTo>
                        <a:lnTo>
                          <a:pt x="0" y="48"/>
                        </a:lnTo>
                        <a:lnTo>
                          <a:pt x="20" y="64"/>
                        </a:lnTo>
                        <a:lnTo>
                          <a:pt x="41" y="70"/>
                        </a:lnTo>
                        <a:lnTo>
                          <a:pt x="54" y="79"/>
                        </a:lnTo>
                        <a:lnTo>
                          <a:pt x="78" y="93"/>
                        </a:lnTo>
                        <a:lnTo>
                          <a:pt x="121" y="104"/>
                        </a:lnTo>
                        <a:lnTo>
                          <a:pt x="136" y="101"/>
                        </a:lnTo>
                        <a:lnTo>
                          <a:pt x="148" y="95"/>
                        </a:lnTo>
                        <a:lnTo>
                          <a:pt x="148" y="84"/>
                        </a:lnTo>
                        <a:lnTo>
                          <a:pt x="133" y="60"/>
                        </a:lnTo>
                        <a:lnTo>
                          <a:pt x="98" y="36"/>
                        </a:lnTo>
                        <a:lnTo>
                          <a:pt x="72" y="15"/>
                        </a:lnTo>
                        <a:lnTo>
                          <a:pt x="63" y="0"/>
                        </a:lnTo>
                        <a:lnTo>
                          <a:pt x="2" y="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3" name="Group 28"/>
                <p:cNvGrpSpPr>
                  <a:grpSpLocks/>
                </p:cNvGrpSpPr>
                <p:nvPr/>
              </p:nvGrpSpPr>
              <p:grpSpPr bwMode="auto">
                <a:xfrm>
                  <a:off x="2800" y="1627"/>
                  <a:ext cx="475" cy="1169"/>
                  <a:chOff x="2800" y="1627"/>
                  <a:chExt cx="475" cy="1169"/>
                </a:xfrm>
              </p:grpSpPr>
              <p:grpSp>
                <p:nvGrpSpPr>
                  <p:cNvPr id="14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2861" y="1627"/>
                    <a:ext cx="299" cy="376"/>
                    <a:chOff x="2861" y="1627"/>
                    <a:chExt cx="299" cy="376"/>
                  </a:xfrm>
                </p:grpSpPr>
                <p:sp>
                  <p:nvSpPr>
                    <p:cNvPr id="473172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2861" y="1648"/>
                      <a:ext cx="299" cy="355"/>
                    </a:xfrm>
                    <a:custGeom>
                      <a:avLst/>
                      <a:gdLst>
                        <a:gd name="T0" fmla="*/ 0 w 299"/>
                        <a:gd name="T1" fmla="*/ 68 h 355"/>
                        <a:gd name="T2" fmla="*/ 90 w 299"/>
                        <a:gd name="T3" fmla="*/ 0 h 355"/>
                        <a:gd name="T4" fmla="*/ 189 w 299"/>
                        <a:gd name="T5" fmla="*/ 156 h 355"/>
                        <a:gd name="T6" fmla="*/ 206 w 299"/>
                        <a:gd name="T7" fmla="*/ 8 h 355"/>
                        <a:gd name="T8" fmla="*/ 266 w 299"/>
                        <a:gd name="T9" fmla="*/ 27 h 355"/>
                        <a:gd name="T10" fmla="*/ 299 w 299"/>
                        <a:gd name="T11" fmla="*/ 81 h 355"/>
                        <a:gd name="T12" fmla="*/ 293 w 299"/>
                        <a:gd name="T13" fmla="*/ 355 h 355"/>
                        <a:gd name="T14" fmla="*/ 33 w 299"/>
                        <a:gd name="T15" fmla="*/ 355 h 355"/>
                        <a:gd name="T16" fmla="*/ 0 w 299"/>
                        <a:gd name="T17" fmla="*/ 68 h 355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299"/>
                        <a:gd name="T28" fmla="*/ 0 h 355"/>
                        <a:gd name="T29" fmla="*/ 299 w 299"/>
                        <a:gd name="T30" fmla="*/ 355 h 355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299" h="355">
                          <a:moveTo>
                            <a:pt x="0" y="68"/>
                          </a:moveTo>
                          <a:lnTo>
                            <a:pt x="90" y="0"/>
                          </a:lnTo>
                          <a:lnTo>
                            <a:pt x="189" y="156"/>
                          </a:lnTo>
                          <a:lnTo>
                            <a:pt x="206" y="8"/>
                          </a:lnTo>
                          <a:lnTo>
                            <a:pt x="266" y="27"/>
                          </a:lnTo>
                          <a:lnTo>
                            <a:pt x="299" y="81"/>
                          </a:lnTo>
                          <a:lnTo>
                            <a:pt x="293" y="355"/>
                          </a:lnTo>
                          <a:lnTo>
                            <a:pt x="33" y="355"/>
                          </a:lnTo>
                          <a:lnTo>
                            <a:pt x="0" y="68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8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73173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2947" y="1627"/>
                      <a:ext cx="120" cy="208"/>
                    </a:xfrm>
                    <a:custGeom>
                      <a:avLst/>
                      <a:gdLst>
                        <a:gd name="T0" fmla="*/ 0 w 120"/>
                        <a:gd name="T1" fmla="*/ 21 h 208"/>
                        <a:gd name="T2" fmla="*/ 10 w 120"/>
                        <a:gd name="T3" fmla="*/ 0 h 208"/>
                        <a:gd name="T4" fmla="*/ 84 w 120"/>
                        <a:gd name="T5" fmla="*/ 36 h 208"/>
                        <a:gd name="T6" fmla="*/ 102 w 120"/>
                        <a:gd name="T7" fmla="*/ 12 h 208"/>
                        <a:gd name="T8" fmla="*/ 115 w 120"/>
                        <a:gd name="T9" fmla="*/ 21 h 208"/>
                        <a:gd name="T10" fmla="*/ 120 w 120"/>
                        <a:gd name="T11" fmla="*/ 144 h 208"/>
                        <a:gd name="T12" fmla="*/ 118 w 120"/>
                        <a:gd name="T13" fmla="*/ 208 h 208"/>
                        <a:gd name="T14" fmla="*/ 0 w 120"/>
                        <a:gd name="T15" fmla="*/ 21 h 208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w 120"/>
                        <a:gd name="T25" fmla="*/ 0 h 208"/>
                        <a:gd name="T26" fmla="*/ 120 w 120"/>
                        <a:gd name="T27" fmla="*/ 208 h 208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T24" t="T25" r="T26" b="T27"/>
                      <a:pathLst>
                        <a:path w="120" h="208">
                          <a:moveTo>
                            <a:pt x="0" y="21"/>
                          </a:moveTo>
                          <a:lnTo>
                            <a:pt x="10" y="0"/>
                          </a:lnTo>
                          <a:lnTo>
                            <a:pt x="84" y="36"/>
                          </a:lnTo>
                          <a:lnTo>
                            <a:pt x="102" y="12"/>
                          </a:lnTo>
                          <a:lnTo>
                            <a:pt x="115" y="21"/>
                          </a:lnTo>
                          <a:lnTo>
                            <a:pt x="120" y="144"/>
                          </a:lnTo>
                          <a:lnTo>
                            <a:pt x="118" y="208"/>
                          </a:lnTo>
                          <a:lnTo>
                            <a:pt x="0" y="21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9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73174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2986" y="1669"/>
                      <a:ext cx="76" cy="41"/>
                    </a:xfrm>
                    <a:custGeom>
                      <a:avLst/>
                      <a:gdLst>
                        <a:gd name="T0" fmla="*/ 0 w 76"/>
                        <a:gd name="T1" fmla="*/ 41 h 41"/>
                        <a:gd name="T2" fmla="*/ 43 w 76"/>
                        <a:gd name="T3" fmla="*/ 0 h 41"/>
                        <a:gd name="T4" fmla="*/ 76 w 76"/>
                        <a:gd name="T5" fmla="*/ 33 h 41"/>
                        <a:gd name="T6" fmla="*/ 0 60000 65536"/>
                        <a:gd name="T7" fmla="*/ 0 60000 65536"/>
                        <a:gd name="T8" fmla="*/ 0 60000 65536"/>
                        <a:gd name="T9" fmla="*/ 0 w 76"/>
                        <a:gd name="T10" fmla="*/ 0 h 41"/>
                        <a:gd name="T11" fmla="*/ 76 w 76"/>
                        <a:gd name="T12" fmla="*/ 41 h 41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76" h="41">
                          <a:moveTo>
                            <a:pt x="0" y="41"/>
                          </a:moveTo>
                          <a:lnTo>
                            <a:pt x="43" y="0"/>
                          </a:lnTo>
                          <a:lnTo>
                            <a:pt x="76" y="33"/>
                          </a:lnTo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2800" y="1645"/>
                    <a:ext cx="475" cy="1151"/>
                    <a:chOff x="2800" y="1645"/>
                    <a:chExt cx="475" cy="1151"/>
                  </a:xfrm>
                </p:grpSpPr>
                <p:sp>
                  <p:nvSpPr>
                    <p:cNvPr id="473169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2800" y="1645"/>
                      <a:ext cx="475" cy="1151"/>
                    </a:xfrm>
                    <a:custGeom>
                      <a:avLst/>
                      <a:gdLst>
                        <a:gd name="T0" fmla="*/ 150 w 475"/>
                        <a:gd name="T1" fmla="*/ 0 h 1151"/>
                        <a:gd name="T2" fmla="*/ 36 w 475"/>
                        <a:gd name="T3" fmla="*/ 84 h 1151"/>
                        <a:gd name="T4" fmla="*/ 0 w 475"/>
                        <a:gd name="T5" fmla="*/ 357 h 1151"/>
                        <a:gd name="T6" fmla="*/ 89 w 475"/>
                        <a:gd name="T7" fmla="*/ 536 h 1151"/>
                        <a:gd name="T8" fmla="*/ 90 w 475"/>
                        <a:gd name="T9" fmla="*/ 570 h 1151"/>
                        <a:gd name="T10" fmla="*/ 96 w 475"/>
                        <a:gd name="T11" fmla="*/ 612 h 1151"/>
                        <a:gd name="T12" fmla="*/ 107 w 475"/>
                        <a:gd name="T13" fmla="*/ 639 h 1151"/>
                        <a:gd name="T14" fmla="*/ 93 w 475"/>
                        <a:gd name="T15" fmla="*/ 834 h 1151"/>
                        <a:gd name="T16" fmla="*/ 62 w 475"/>
                        <a:gd name="T17" fmla="*/ 1147 h 1151"/>
                        <a:gd name="T18" fmla="*/ 94 w 475"/>
                        <a:gd name="T19" fmla="*/ 1151 h 1151"/>
                        <a:gd name="T20" fmla="*/ 144 w 475"/>
                        <a:gd name="T21" fmla="*/ 1134 h 1151"/>
                        <a:gd name="T22" fmla="*/ 180 w 475"/>
                        <a:gd name="T23" fmla="*/ 923 h 1151"/>
                        <a:gd name="T24" fmla="*/ 198 w 475"/>
                        <a:gd name="T25" fmla="*/ 845 h 1151"/>
                        <a:gd name="T26" fmla="*/ 251 w 475"/>
                        <a:gd name="T27" fmla="*/ 642 h 1151"/>
                        <a:gd name="T28" fmla="*/ 258 w 475"/>
                        <a:gd name="T29" fmla="*/ 856 h 1151"/>
                        <a:gd name="T30" fmla="*/ 286 w 475"/>
                        <a:gd name="T31" fmla="*/ 1116 h 1151"/>
                        <a:gd name="T32" fmla="*/ 361 w 475"/>
                        <a:gd name="T33" fmla="*/ 1119 h 1151"/>
                        <a:gd name="T34" fmla="*/ 369 w 475"/>
                        <a:gd name="T35" fmla="*/ 839 h 1151"/>
                        <a:gd name="T36" fmla="*/ 362 w 475"/>
                        <a:gd name="T37" fmla="*/ 561 h 1151"/>
                        <a:gd name="T38" fmla="*/ 365 w 475"/>
                        <a:gd name="T39" fmla="*/ 420 h 1151"/>
                        <a:gd name="T40" fmla="*/ 380 w 475"/>
                        <a:gd name="T41" fmla="*/ 376 h 1151"/>
                        <a:gd name="T42" fmla="*/ 388 w 475"/>
                        <a:gd name="T43" fmla="*/ 380 h 1151"/>
                        <a:gd name="T44" fmla="*/ 468 w 475"/>
                        <a:gd name="T45" fmla="*/ 333 h 1151"/>
                        <a:gd name="T46" fmla="*/ 475 w 475"/>
                        <a:gd name="T47" fmla="*/ 244 h 1151"/>
                        <a:gd name="T48" fmla="*/ 347 w 475"/>
                        <a:gd name="T49" fmla="*/ 30 h 1151"/>
                        <a:gd name="T50" fmla="*/ 258 w 475"/>
                        <a:gd name="T51" fmla="*/ 0 h 1151"/>
                        <a:gd name="T52" fmla="*/ 277 w 475"/>
                        <a:gd name="T53" fmla="*/ 144 h 1151"/>
                        <a:gd name="T54" fmla="*/ 255 w 475"/>
                        <a:gd name="T55" fmla="*/ 285 h 1151"/>
                        <a:gd name="T56" fmla="*/ 220 w 475"/>
                        <a:gd name="T57" fmla="*/ 153 h 1151"/>
                        <a:gd name="T58" fmla="*/ 150 w 475"/>
                        <a:gd name="T59" fmla="*/ 0 h 1151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w 475"/>
                        <a:gd name="T91" fmla="*/ 0 h 1151"/>
                        <a:gd name="T92" fmla="*/ 475 w 475"/>
                        <a:gd name="T93" fmla="*/ 1151 h 1151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T90" t="T91" r="T92" b="T93"/>
                      <a:pathLst>
                        <a:path w="475" h="1151">
                          <a:moveTo>
                            <a:pt x="150" y="0"/>
                          </a:moveTo>
                          <a:lnTo>
                            <a:pt x="36" y="84"/>
                          </a:lnTo>
                          <a:lnTo>
                            <a:pt x="0" y="357"/>
                          </a:lnTo>
                          <a:lnTo>
                            <a:pt x="89" y="536"/>
                          </a:lnTo>
                          <a:lnTo>
                            <a:pt x="90" y="570"/>
                          </a:lnTo>
                          <a:lnTo>
                            <a:pt x="96" y="612"/>
                          </a:lnTo>
                          <a:lnTo>
                            <a:pt x="107" y="639"/>
                          </a:lnTo>
                          <a:lnTo>
                            <a:pt x="93" y="834"/>
                          </a:lnTo>
                          <a:lnTo>
                            <a:pt x="62" y="1147"/>
                          </a:lnTo>
                          <a:lnTo>
                            <a:pt x="94" y="1151"/>
                          </a:lnTo>
                          <a:lnTo>
                            <a:pt x="144" y="1134"/>
                          </a:lnTo>
                          <a:lnTo>
                            <a:pt x="180" y="923"/>
                          </a:lnTo>
                          <a:lnTo>
                            <a:pt x="198" y="845"/>
                          </a:lnTo>
                          <a:lnTo>
                            <a:pt x="251" y="642"/>
                          </a:lnTo>
                          <a:lnTo>
                            <a:pt x="258" y="856"/>
                          </a:lnTo>
                          <a:lnTo>
                            <a:pt x="286" y="1116"/>
                          </a:lnTo>
                          <a:lnTo>
                            <a:pt x="361" y="1119"/>
                          </a:lnTo>
                          <a:lnTo>
                            <a:pt x="369" y="839"/>
                          </a:lnTo>
                          <a:lnTo>
                            <a:pt x="362" y="561"/>
                          </a:lnTo>
                          <a:lnTo>
                            <a:pt x="365" y="420"/>
                          </a:lnTo>
                          <a:lnTo>
                            <a:pt x="380" y="376"/>
                          </a:lnTo>
                          <a:lnTo>
                            <a:pt x="388" y="380"/>
                          </a:lnTo>
                          <a:lnTo>
                            <a:pt x="468" y="333"/>
                          </a:lnTo>
                          <a:lnTo>
                            <a:pt x="475" y="244"/>
                          </a:lnTo>
                          <a:lnTo>
                            <a:pt x="347" y="30"/>
                          </a:lnTo>
                          <a:lnTo>
                            <a:pt x="258" y="0"/>
                          </a:lnTo>
                          <a:lnTo>
                            <a:pt x="277" y="144"/>
                          </a:lnTo>
                          <a:lnTo>
                            <a:pt x="255" y="285"/>
                          </a:lnTo>
                          <a:lnTo>
                            <a:pt x="220" y="153"/>
                          </a:lnTo>
                          <a:lnTo>
                            <a:pt x="15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10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73170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2826" y="1770"/>
                      <a:ext cx="120" cy="299"/>
                    </a:xfrm>
                    <a:custGeom>
                      <a:avLst/>
                      <a:gdLst>
                        <a:gd name="T0" fmla="*/ 60 w 120"/>
                        <a:gd name="T1" fmla="*/ 0 h 299"/>
                        <a:gd name="T2" fmla="*/ 72 w 120"/>
                        <a:gd name="T3" fmla="*/ 72 h 299"/>
                        <a:gd name="T4" fmla="*/ 66 w 120"/>
                        <a:gd name="T5" fmla="*/ 180 h 299"/>
                        <a:gd name="T6" fmla="*/ 0 w 120"/>
                        <a:gd name="T7" fmla="*/ 198 h 299"/>
                        <a:gd name="T8" fmla="*/ 66 w 120"/>
                        <a:gd name="T9" fmla="*/ 204 h 299"/>
                        <a:gd name="T10" fmla="*/ 84 w 120"/>
                        <a:gd name="T11" fmla="*/ 269 h 299"/>
                        <a:gd name="T12" fmla="*/ 120 w 120"/>
                        <a:gd name="T13" fmla="*/ 299 h 299"/>
                        <a:gd name="T14" fmla="*/ 108 w 120"/>
                        <a:gd name="T15" fmla="*/ 246 h 299"/>
                        <a:gd name="T16" fmla="*/ 96 w 120"/>
                        <a:gd name="T17" fmla="*/ 216 h 299"/>
                        <a:gd name="T18" fmla="*/ 90 w 120"/>
                        <a:gd name="T19" fmla="*/ 144 h 299"/>
                        <a:gd name="T20" fmla="*/ 60 w 120"/>
                        <a:gd name="T21" fmla="*/ 0 h 299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w 120"/>
                        <a:gd name="T34" fmla="*/ 0 h 299"/>
                        <a:gd name="T35" fmla="*/ 120 w 120"/>
                        <a:gd name="T36" fmla="*/ 299 h 299"/>
                      </a:gdLst>
                      <a:ahLst/>
                      <a:cxnLst>
                        <a:cxn ang="T22">
                          <a:pos x="T0" y="T1"/>
                        </a:cxn>
                        <a:cxn ang="T23">
                          <a:pos x="T2" y="T3"/>
                        </a:cxn>
                        <a:cxn ang="T24">
                          <a:pos x="T4" y="T5"/>
                        </a:cxn>
                        <a:cxn ang="T25">
                          <a:pos x="T6" y="T7"/>
                        </a:cxn>
                        <a:cxn ang="T26">
                          <a:pos x="T8" y="T9"/>
                        </a:cxn>
                        <a:cxn ang="T27">
                          <a:pos x="T10" y="T11"/>
                        </a:cxn>
                        <a:cxn ang="T28">
                          <a:pos x="T12" y="T13"/>
                        </a:cxn>
                        <a:cxn ang="T29">
                          <a:pos x="T14" y="T15"/>
                        </a:cxn>
                        <a:cxn ang="T30">
                          <a:pos x="T16" y="T17"/>
                        </a:cxn>
                        <a:cxn ang="T31">
                          <a:pos x="T18" y="T19"/>
                        </a:cxn>
                        <a:cxn ang="T32">
                          <a:pos x="T20" y="T21"/>
                        </a:cxn>
                      </a:cxnLst>
                      <a:rect l="T33" t="T34" r="T35" b="T36"/>
                      <a:pathLst>
                        <a:path w="120" h="299">
                          <a:moveTo>
                            <a:pt x="60" y="0"/>
                          </a:moveTo>
                          <a:lnTo>
                            <a:pt x="72" y="72"/>
                          </a:lnTo>
                          <a:lnTo>
                            <a:pt x="66" y="180"/>
                          </a:lnTo>
                          <a:lnTo>
                            <a:pt x="0" y="198"/>
                          </a:lnTo>
                          <a:lnTo>
                            <a:pt x="66" y="204"/>
                          </a:lnTo>
                          <a:lnTo>
                            <a:pt x="84" y="269"/>
                          </a:lnTo>
                          <a:lnTo>
                            <a:pt x="120" y="299"/>
                          </a:lnTo>
                          <a:lnTo>
                            <a:pt x="108" y="246"/>
                          </a:lnTo>
                          <a:lnTo>
                            <a:pt x="96" y="216"/>
                          </a:lnTo>
                          <a:lnTo>
                            <a:pt x="90" y="144"/>
                          </a:lnTo>
                          <a:lnTo>
                            <a:pt x="60" y="0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7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473171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2935" y="1787"/>
                      <a:ext cx="42" cy="41"/>
                    </a:xfrm>
                    <a:custGeom>
                      <a:avLst/>
                      <a:gdLst>
                        <a:gd name="T0" fmla="*/ 0 w 42"/>
                        <a:gd name="T1" fmla="*/ 41 h 41"/>
                        <a:gd name="T2" fmla="*/ 9 w 42"/>
                        <a:gd name="T3" fmla="*/ 0 h 41"/>
                        <a:gd name="T4" fmla="*/ 42 w 42"/>
                        <a:gd name="T5" fmla="*/ 35 h 41"/>
                        <a:gd name="T6" fmla="*/ 0 w 42"/>
                        <a:gd name="T7" fmla="*/ 41 h 41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42"/>
                        <a:gd name="T13" fmla="*/ 0 h 41"/>
                        <a:gd name="T14" fmla="*/ 42 w 42"/>
                        <a:gd name="T15" fmla="*/ 41 h 41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42" h="41">
                          <a:moveTo>
                            <a:pt x="0" y="41"/>
                          </a:moveTo>
                          <a:lnTo>
                            <a:pt x="9" y="0"/>
                          </a:lnTo>
                          <a:lnTo>
                            <a:pt x="42" y="35"/>
                          </a:lnTo>
                          <a:lnTo>
                            <a:pt x="0" y="41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9" cstate="print"/>
                      <a:srcRect/>
                      <a:tile tx="0" ty="0" sx="100000" sy="100000" flip="none" algn="tl"/>
                    </a:blip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grpSp>
            <p:nvGrpSpPr>
              <p:cNvPr id="16" name="Group 37"/>
              <p:cNvGrpSpPr>
                <a:grpSpLocks/>
              </p:cNvGrpSpPr>
              <p:nvPr/>
            </p:nvGrpSpPr>
            <p:grpSpPr bwMode="auto">
              <a:xfrm>
                <a:off x="2933" y="1445"/>
                <a:ext cx="151" cy="224"/>
                <a:chOff x="2933" y="1445"/>
                <a:chExt cx="151" cy="224"/>
              </a:xfrm>
            </p:grpSpPr>
            <p:sp>
              <p:nvSpPr>
                <p:cNvPr id="473162" name="Freeform 38"/>
                <p:cNvSpPr>
                  <a:spLocks/>
                </p:cNvSpPr>
                <p:nvPr/>
              </p:nvSpPr>
              <p:spPr bwMode="auto">
                <a:xfrm>
                  <a:off x="2938" y="1448"/>
                  <a:ext cx="133" cy="221"/>
                </a:xfrm>
                <a:custGeom>
                  <a:avLst/>
                  <a:gdLst>
                    <a:gd name="T0" fmla="*/ 131 w 133"/>
                    <a:gd name="T1" fmla="*/ 37 h 221"/>
                    <a:gd name="T2" fmla="*/ 133 w 133"/>
                    <a:gd name="T3" fmla="*/ 72 h 221"/>
                    <a:gd name="T4" fmla="*/ 128 w 133"/>
                    <a:gd name="T5" fmla="*/ 85 h 221"/>
                    <a:gd name="T6" fmla="*/ 133 w 133"/>
                    <a:gd name="T7" fmla="*/ 97 h 221"/>
                    <a:gd name="T8" fmla="*/ 132 w 133"/>
                    <a:gd name="T9" fmla="*/ 110 h 221"/>
                    <a:gd name="T10" fmla="*/ 130 w 133"/>
                    <a:gd name="T11" fmla="*/ 128 h 221"/>
                    <a:gd name="T12" fmla="*/ 128 w 133"/>
                    <a:gd name="T13" fmla="*/ 146 h 221"/>
                    <a:gd name="T14" fmla="*/ 129 w 133"/>
                    <a:gd name="T15" fmla="*/ 165 h 221"/>
                    <a:gd name="T16" fmla="*/ 121 w 133"/>
                    <a:gd name="T17" fmla="*/ 177 h 221"/>
                    <a:gd name="T18" fmla="*/ 109 w 133"/>
                    <a:gd name="T19" fmla="*/ 185 h 221"/>
                    <a:gd name="T20" fmla="*/ 113 w 133"/>
                    <a:gd name="T21" fmla="*/ 196 h 221"/>
                    <a:gd name="T22" fmla="*/ 91 w 133"/>
                    <a:gd name="T23" fmla="*/ 221 h 221"/>
                    <a:gd name="T24" fmla="*/ 19 w 133"/>
                    <a:gd name="T25" fmla="*/ 184 h 221"/>
                    <a:gd name="T26" fmla="*/ 16 w 133"/>
                    <a:gd name="T27" fmla="*/ 135 h 221"/>
                    <a:gd name="T28" fmla="*/ 13 w 133"/>
                    <a:gd name="T29" fmla="*/ 129 h 221"/>
                    <a:gd name="T30" fmla="*/ 10 w 133"/>
                    <a:gd name="T31" fmla="*/ 121 h 221"/>
                    <a:gd name="T32" fmla="*/ 4 w 133"/>
                    <a:gd name="T33" fmla="*/ 108 h 221"/>
                    <a:gd name="T34" fmla="*/ 0 w 133"/>
                    <a:gd name="T35" fmla="*/ 82 h 221"/>
                    <a:gd name="T36" fmla="*/ 8 w 133"/>
                    <a:gd name="T37" fmla="*/ 78 h 221"/>
                    <a:gd name="T38" fmla="*/ 6 w 133"/>
                    <a:gd name="T39" fmla="*/ 69 h 221"/>
                    <a:gd name="T40" fmla="*/ 6 w 133"/>
                    <a:gd name="T41" fmla="*/ 52 h 221"/>
                    <a:gd name="T42" fmla="*/ 7 w 133"/>
                    <a:gd name="T43" fmla="*/ 40 h 221"/>
                    <a:gd name="T44" fmla="*/ 13 w 133"/>
                    <a:gd name="T45" fmla="*/ 26 h 221"/>
                    <a:gd name="T46" fmla="*/ 20 w 133"/>
                    <a:gd name="T47" fmla="*/ 16 h 221"/>
                    <a:gd name="T48" fmla="*/ 33 w 133"/>
                    <a:gd name="T49" fmla="*/ 6 h 221"/>
                    <a:gd name="T50" fmla="*/ 47 w 133"/>
                    <a:gd name="T51" fmla="*/ 2 h 221"/>
                    <a:gd name="T52" fmla="*/ 62 w 133"/>
                    <a:gd name="T53" fmla="*/ 0 h 221"/>
                    <a:gd name="T54" fmla="*/ 77 w 133"/>
                    <a:gd name="T55" fmla="*/ 0 h 221"/>
                    <a:gd name="T56" fmla="*/ 92 w 133"/>
                    <a:gd name="T57" fmla="*/ 1 h 221"/>
                    <a:gd name="T58" fmla="*/ 104 w 133"/>
                    <a:gd name="T59" fmla="*/ 3 h 221"/>
                    <a:gd name="T60" fmla="*/ 117 w 133"/>
                    <a:gd name="T61" fmla="*/ 9 h 221"/>
                    <a:gd name="T62" fmla="*/ 124 w 133"/>
                    <a:gd name="T63" fmla="*/ 17 h 221"/>
                    <a:gd name="T64" fmla="*/ 127 w 133"/>
                    <a:gd name="T65" fmla="*/ 24 h 221"/>
                    <a:gd name="T66" fmla="*/ 131 w 133"/>
                    <a:gd name="T67" fmla="*/ 37 h 22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33"/>
                    <a:gd name="T103" fmla="*/ 0 h 221"/>
                    <a:gd name="T104" fmla="*/ 133 w 133"/>
                    <a:gd name="T105" fmla="*/ 221 h 22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33" h="221">
                      <a:moveTo>
                        <a:pt x="131" y="37"/>
                      </a:moveTo>
                      <a:lnTo>
                        <a:pt x="133" y="72"/>
                      </a:lnTo>
                      <a:lnTo>
                        <a:pt x="128" y="85"/>
                      </a:lnTo>
                      <a:lnTo>
                        <a:pt x="133" y="97"/>
                      </a:lnTo>
                      <a:lnTo>
                        <a:pt x="132" y="110"/>
                      </a:lnTo>
                      <a:lnTo>
                        <a:pt x="130" y="128"/>
                      </a:lnTo>
                      <a:lnTo>
                        <a:pt x="128" y="146"/>
                      </a:lnTo>
                      <a:lnTo>
                        <a:pt x="129" y="165"/>
                      </a:lnTo>
                      <a:lnTo>
                        <a:pt x="121" y="177"/>
                      </a:lnTo>
                      <a:lnTo>
                        <a:pt x="109" y="185"/>
                      </a:lnTo>
                      <a:lnTo>
                        <a:pt x="113" y="196"/>
                      </a:lnTo>
                      <a:lnTo>
                        <a:pt x="91" y="221"/>
                      </a:lnTo>
                      <a:lnTo>
                        <a:pt x="19" y="184"/>
                      </a:lnTo>
                      <a:lnTo>
                        <a:pt x="16" y="135"/>
                      </a:lnTo>
                      <a:lnTo>
                        <a:pt x="13" y="129"/>
                      </a:lnTo>
                      <a:lnTo>
                        <a:pt x="10" y="121"/>
                      </a:lnTo>
                      <a:lnTo>
                        <a:pt x="4" y="108"/>
                      </a:lnTo>
                      <a:lnTo>
                        <a:pt x="0" y="82"/>
                      </a:lnTo>
                      <a:lnTo>
                        <a:pt x="8" y="78"/>
                      </a:lnTo>
                      <a:lnTo>
                        <a:pt x="6" y="69"/>
                      </a:lnTo>
                      <a:lnTo>
                        <a:pt x="6" y="52"/>
                      </a:lnTo>
                      <a:lnTo>
                        <a:pt x="7" y="40"/>
                      </a:lnTo>
                      <a:lnTo>
                        <a:pt x="13" y="26"/>
                      </a:lnTo>
                      <a:lnTo>
                        <a:pt x="20" y="16"/>
                      </a:lnTo>
                      <a:lnTo>
                        <a:pt x="33" y="6"/>
                      </a:lnTo>
                      <a:lnTo>
                        <a:pt x="47" y="2"/>
                      </a:lnTo>
                      <a:lnTo>
                        <a:pt x="62" y="0"/>
                      </a:lnTo>
                      <a:lnTo>
                        <a:pt x="77" y="0"/>
                      </a:lnTo>
                      <a:lnTo>
                        <a:pt x="92" y="1"/>
                      </a:lnTo>
                      <a:lnTo>
                        <a:pt x="104" y="3"/>
                      </a:lnTo>
                      <a:lnTo>
                        <a:pt x="117" y="9"/>
                      </a:lnTo>
                      <a:lnTo>
                        <a:pt x="124" y="17"/>
                      </a:lnTo>
                      <a:lnTo>
                        <a:pt x="127" y="24"/>
                      </a:lnTo>
                      <a:lnTo>
                        <a:pt x="131" y="37"/>
                      </a:lnTo>
                      <a:close/>
                    </a:path>
                  </a:pathLst>
                </a:custGeom>
                <a:blipFill dpi="0" rotWithShape="0">
                  <a:blip r:embed="rId5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63" name="Freeform 39"/>
                <p:cNvSpPr>
                  <a:spLocks/>
                </p:cNvSpPr>
                <p:nvPr/>
              </p:nvSpPr>
              <p:spPr bwMode="auto">
                <a:xfrm>
                  <a:off x="2952" y="1574"/>
                  <a:ext cx="73" cy="56"/>
                </a:xfrm>
                <a:custGeom>
                  <a:avLst/>
                  <a:gdLst>
                    <a:gd name="T0" fmla="*/ 6 w 73"/>
                    <a:gd name="T1" fmla="*/ 6 h 56"/>
                    <a:gd name="T2" fmla="*/ 14 w 73"/>
                    <a:gd name="T3" fmla="*/ 5 h 56"/>
                    <a:gd name="T4" fmla="*/ 31 w 73"/>
                    <a:gd name="T5" fmla="*/ 36 h 56"/>
                    <a:gd name="T6" fmla="*/ 73 w 73"/>
                    <a:gd name="T7" fmla="*/ 56 h 56"/>
                    <a:gd name="T8" fmla="*/ 30 w 73"/>
                    <a:gd name="T9" fmla="*/ 42 h 56"/>
                    <a:gd name="T10" fmla="*/ 13 w 73"/>
                    <a:gd name="T11" fmla="*/ 25 h 56"/>
                    <a:gd name="T12" fmla="*/ 4 w 73"/>
                    <a:gd name="T13" fmla="*/ 32 h 56"/>
                    <a:gd name="T14" fmla="*/ 0 w 73"/>
                    <a:gd name="T15" fmla="*/ 0 h 56"/>
                    <a:gd name="T16" fmla="*/ 6 w 73"/>
                    <a:gd name="T17" fmla="*/ 6 h 5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73"/>
                    <a:gd name="T28" fmla="*/ 0 h 56"/>
                    <a:gd name="T29" fmla="*/ 73 w 73"/>
                    <a:gd name="T30" fmla="*/ 56 h 5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73" h="56">
                      <a:moveTo>
                        <a:pt x="6" y="6"/>
                      </a:moveTo>
                      <a:lnTo>
                        <a:pt x="14" y="5"/>
                      </a:lnTo>
                      <a:lnTo>
                        <a:pt x="31" y="36"/>
                      </a:lnTo>
                      <a:lnTo>
                        <a:pt x="73" y="56"/>
                      </a:lnTo>
                      <a:lnTo>
                        <a:pt x="30" y="42"/>
                      </a:lnTo>
                      <a:lnTo>
                        <a:pt x="13" y="25"/>
                      </a:lnTo>
                      <a:lnTo>
                        <a:pt x="4" y="32"/>
                      </a:lnTo>
                      <a:lnTo>
                        <a:pt x="0" y="0"/>
                      </a:lnTo>
                      <a:lnTo>
                        <a:pt x="6" y="6"/>
                      </a:lnTo>
                      <a:close/>
                    </a:path>
                  </a:pathLst>
                </a:custGeom>
                <a:blipFill dpi="0" rotWithShape="0">
                  <a:blip r:embed="rId11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64" name="Freeform 40"/>
                <p:cNvSpPr>
                  <a:spLocks/>
                </p:cNvSpPr>
                <p:nvPr/>
              </p:nvSpPr>
              <p:spPr bwMode="auto">
                <a:xfrm>
                  <a:off x="2933" y="1445"/>
                  <a:ext cx="151" cy="142"/>
                </a:xfrm>
                <a:custGeom>
                  <a:avLst/>
                  <a:gdLst>
                    <a:gd name="T0" fmla="*/ 22 w 151"/>
                    <a:gd name="T1" fmla="*/ 142 h 142"/>
                    <a:gd name="T2" fmla="*/ 10 w 151"/>
                    <a:gd name="T3" fmla="*/ 126 h 142"/>
                    <a:gd name="T4" fmla="*/ 4 w 151"/>
                    <a:gd name="T5" fmla="*/ 105 h 142"/>
                    <a:gd name="T6" fmla="*/ 0 w 151"/>
                    <a:gd name="T7" fmla="*/ 75 h 142"/>
                    <a:gd name="T8" fmla="*/ 0 w 151"/>
                    <a:gd name="T9" fmla="*/ 47 h 142"/>
                    <a:gd name="T10" fmla="*/ 5 w 151"/>
                    <a:gd name="T11" fmla="*/ 25 h 142"/>
                    <a:gd name="T12" fmla="*/ 20 w 151"/>
                    <a:gd name="T13" fmla="*/ 10 h 142"/>
                    <a:gd name="T14" fmla="*/ 36 w 151"/>
                    <a:gd name="T15" fmla="*/ 3 h 142"/>
                    <a:gd name="T16" fmla="*/ 66 w 151"/>
                    <a:gd name="T17" fmla="*/ 0 h 142"/>
                    <a:gd name="T18" fmla="*/ 105 w 151"/>
                    <a:gd name="T19" fmla="*/ 2 h 142"/>
                    <a:gd name="T20" fmla="*/ 129 w 151"/>
                    <a:gd name="T21" fmla="*/ 10 h 142"/>
                    <a:gd name="T22" fmla="*/ 144 w 151"/>
                    <a:gd name="T23" fmla="*/ 13 h 142"/>
                    <a:gd name="T24" fmla="*/ 151 w 151"/>
                    <a:gd name="T25" fmla="*/ 13 h 142"/>
                    <a:gd name="T26" fmla="*/ 142 w 151"/>
                    <a:gd name="T27" fmla="*/ 22 h 142"/>
                    <a:gd name="T28" fmla="*/ 136 w 151"/>
                    <a:gd name="T29" fmla="*/ 37 h 142"/>
                    <a:gd name="T30" fmla="*/ 136 w 151"/>
                    <a:gd name="T31" fmla="*/ 43 h 142"/>
                    <a:gd name="T32" fmla="*/ 123 w 151"/>
                    <a:gd name="T33" fmla="*/ 34 h 142"/>
                    <a:gd name="T34" fmla="*/ 105 w 151"/>
                    <a:gd name="T35" fmla="*/ 33 h 142"/>
                    <a:gd name="T36" fmla="*/ 83 w 151"/>
                    <a:gd name="T37" fmla="*/ 31 h 142"/>
                    <a:gd name="T38" fmla="*/ 68 w 151"/>
                    <a:gd name="T39" fmla="*/ 31 h 142"/>
                    <a:gd name="T40" fmla="*/ 51 w 151"/>
                    <a:gd name="T41" fmla="*/ 31 h 142"/>
                    <a:gd name="T42" fmla="*/ 59 w 151"/>
                    <a:gd name="T43" fmla="*/ 35 h 142"/>
                    <a:gd name="T44" fmla="*/ 59 w 151"/>
                    <a:gd name="T45" fmla="*/ 44 h 142"/>
                    <a:gd name="T46" fmla="*/ 54 w 151"/>
                    <a:gd name="T47" fmla="*/ 54 h 142"/>
                    <a:gd name="T48" fmla="*/ 45 w 151"/>
                    <a:gd name="T49" fmla="*/ 68 h 142"/>
                    <a:gd name="T50" fmla="*/ 40 w 151"/>
                    <a:gd name="T51" fmla="*/ 85 h 142"/>
                    <a:gd name="T52" fmla="*/ 40 w 151"/>
                    <a:gd name="T53" fmla="*/ 105 h 142"/>
                    <a:gd name="T54" fmla="*/ 27 w 151"/>
                    <a:gd name="T55" fmla="*/ 93 h 142"/>
                    <a:gd name="T56" fmla="*/ 26 w 151"/>
                    <a:gd name="T57" fmla="*/ 84 h 142"/>
                    <a:gd name="T58" fmla="*/ 18 w 151"/>
                    <a:gd name="T59" fmla="*/ 81 h 142"/>
                    <a:gd name="T60" fmla="*/ 9 w 151"/>
                    <a:gd name="T61" fmla="*/ 82 h 142"/>
                    <a:gd name="T62" fmla="*/ 7 w 151"/>
                    <a:gd name="T63" fmla="*/ 87 h 142"/>
                    <a:gd name="T64" fmla="*/ 10 w 151"/>
                    <a:gd name="T65" fmla="*/ 114 h 142"/>
                    <a:gd name="T66" fmla="*/ 17 w 151"/>
                    <a:gd name="T67" fmla="*/ 126 h 142"/>
                    <a:gd name="T68" fmla="*/ 22 w 151"/>
                    <a:gd name="T69" fmla="*/ 142 h 14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51"/>
                    <a:gd name="T106" fmla="*/ 0 h 142"/>
                    <a:gd name="T107" fmla="*/ 151 w 151"/>
                    <a:gd name="T108" fmla="*/ 142 h 142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51" h="142">
                      <a:moveTo>
                        <a:pt x="22" y="142"/>
                      </a:moveTo>
                      <a:lnTo>
                        <a:pt x="10" y="126"/>
                      </a:lnTo>
                      <a:lnTo>
                        <a:pt x="4" y="105"/>
                      </a:lnTo>
                      <a:lnTo>
                        <a:pt x="0" y="75"/>
                      </a:lnTo>
                      <a:lnTo>
                        <a:pt x="0" y="47"/>
                      </a:lnTo>
                      <a:lnTo>
                        <a:pt x="5" y="25"/>
                      </a:lnTo>
                      <a:lnTo>
                        <a:pt x="20" y="10"/>
                      </a:lnTo>
                      <a:lnTo>
                        <a:pt x="36" y="3"/>
                      </a:lnTo>
                      <a:lnTo>
                        <a:pt x="66" y="0"/>
                      </a:lnTo>
                      <a:lnTo>
                        <a:pt x="105" y="2"/>
                      </a:lnTo>
                      <a:lnTo>
                        <a:pt x="129" y="10"/>
                      </a:lnTo>
                      <a:lnTo>
                        <a:pt x="144" y="13"/>
                      </a:lnTo>
                      <a:lnTo>
                        <a:pt x="151" y="13"/>
                      </a:lnTo>
                      <a:lnTo>
                        <a:pt x="142" y="22"/>
                      </a:lnTo>
                      <a:lnTo>
                        <a:pt x="136" y="37"/>
                      </a:lnTo>
                      <a:lnTo>
                        <a:pt x="136" y="43"/>
                      </a:lnTo>
                      <a:lnTo>
                        <a:pt x="123" y="34"/>
                      </a:lnTo>
                      <a:lnTo>
                        <a:pt x="105" y="33"/>
                      </a:lnTo>
                      <a:lnTo>
                        <a:pt x="83" y="31"/>
                      </a:lnTo>
                      <a:lnTo>
                        <a:pt x="68" y="31"/>
                      </a:lnTo>
                      <a:lnTo>
                        <a:pt x="51" y="31"/>
                      </a:lnTo>
                      <a:lnTo>
                        <a:pt x="59" y="35"/>
                      </a:lnTo>
                      <a:lnTo>
                        <a:pt x="59" y="44"/>
                      </a:lnTo>
                      <a:lnTo>
                        <a:pt x="54" y="54"/>
                      </a:lnTo>
                      <a:lnTo>
                        <a:pt x="45" y="68"/>
                      </a:lnTo>
                      <a:lnTo>
                        <a:pt x="40" y="85"/>
                      </a:lnTo>
                      <a:lnTo>
                        <a:pt x="40" y="105"/>
                      </a:lnTo>
                      <a:lnTo>
                        <a:pt x="27" y="93"/>
                      </a:lnTo>
                      <a:lnTo>
                        <a:pt x="26" y="84"/>
                      </a:lnTo>
                      <a:lnTo>
                        <a:pt x="18" y="81"/>
                      </a:lnTo>
                      <a:lnTo>
                        <a:pt x="9" y="82"/>
                      </a:lnTo>
                      <a:lnTo>
                        <a:pt x="7" y="87"/>
                      </a:lnTo>
                      <a:lnTo>
                        <a:pt x="10" y="114"/>
                      </a:lnTo>
                      <a:lnTo>
                        <a:pt x="17" y="126"/>
                      </a:lnTo>
                      <a:lnTo>
                        <a:pt x="22" y="142"/>
                      </a:lnTo>
                      <a:close/>
                    </a:path>
                  </a:pathLst>
                </a:custGeom>
                <a:blipFill dpi="0" rotWithShape="0">
                  <a:blip r:embed="rId12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73161" name="Freeform 41"/>
              <p:cNvSpPr>
                <a:spLocks/>
              </p:cNvSpPr>
              <p:nvPr/>
            </p:nvSpPr>
            <p:spPr bwMode="auto">
              <a:xfrm>
                <a:off x="3058" y="1952"/>
                <a:ext cx="129" cy="72"/>
              </a:xfrm>
              <a:custGeom>
                <a:avLst/>
                <a:gdLst>
                  <a:gd name="T0" fmla="*/ 129 w 129"/>
                  <a:gd name="T1" fmla="*/ 64 h 72"/>
                  <a:gd name="T2" fmla="*/ 99 w 129"/>
                  <a:gd name="T3" fmla="*/ 72 h 72"/>
                  <a:gd name="T4" fmla="*/ 56 w 129"/>
                  <a:gd name="T5" fmla="*/ 66 h 72"/>
                  <a:gd name="T6" fmla="*/ 21 w 129"/>
                  <a:gd name="T7" fmla="*/ 55 h 72"/>
                  <a:gd name="T8" fmla="*/ 0 w 129"/>
                  <a:gd name="T9" fmla="*/ 13 h 72"/>
                  <a:gd name="T10" fmla="*/ 59 w 129"/>
                  <a:gd name="T11" fmla="*/ 18 h 72"/>
                  <a:gd name="T12" fmla="*/ 54 w 129"/>
                  <a:gd name="T13" fmla="*/ 0 h 72"/>
                  <a:gd name="T14" fmla="*/ 81 w 129"/>
                  <a:gd name="T15" fmla="*/ 4 h 72"/>
                  <a:gd name="T16" fmla="*/ 108 w 129"/>
                  <a:gd name="T17" fmla="*/ 18 h 72"/>
                  <a:gd name="T18" fmla="*/ 119 w 129"/>
                  <a:gd name="T19" fmla="*/ 24 h 72"/>
                  <a:gd name="T20" fmla="*/ 129 w 129"/>
                  <a:gd name="T21" fmla="*/ 64 h 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9"/>
                  <a:gd name="T34" fmla="*/ 0 h 72"/>
                  <a:gd name="T35" fmla="*/ 129 w 129"/>
                  <a:gd name="T36" fmla="*/ 72 h 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9" h="72">
                    <a:moveTo>
                      <a:pt x="129" y="64"/>
                    </a:moveTo>
                    <a:lnTo>
                      <a:pt x="99" y="72"/>
                    </a:lnTo>
                    <a:lnTo>
                      <a:pt x="56" y="66"/>
                    </a:lnTo>
                    <a:lnTo>
                      <a:pt x="21" y="55"/>
                    </a:lnTo>
                    <a:lnTo>
                      <a:pt x="0" y="13"/>
                    </a:lnTo>
                    <a:lnTo>
                      <a:pt x="59" y="18"/>
                    </a:lnTo>
                    <a:lnTo>
                      <a:pt x="54" y="0"/>
                    </a:lnTo>
                    <a:lnTo>
                      <a:pt x="81" y="4"/>
                    </a:lnTo>
                    <a:lnTo>
                      <a:pt x="108" y="18"/>
                    </a:lnTo>
                    <a:lnTo>
                      <a:pt x="119" y="24"/>
                    </a:lnTo>
                    <a:lnTo>
                      <a:pt x="129" y="64"/>
                    </a:lnTo>
                    <a:close/>
                  </a:path>
                </a:pathLst>
              </a:custGeom>
              <a:blipFill dpi="0" rotWithShape="0">
                <a:blip r:embed="rId5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7" name="Group 42"/>
          <p:cNvGrpSpPr>
            <a:grpSpLocks/>
          </p:cNvGrpSpPr>
          <p:nvPr/>
        </p:nvGrpSpPr>
        <p:grpSpPr bwMode="auto">
          <a:xfrm>
            <a:off x="6019800" y="1905000"/>
            <a:ext cx="1830388" cy="1781175"/>
            <a:chOff x="3792" y="1200"/>
            <a:chExt cx="1153" cy="1122"/>
          </a:xfrm>
        </p:grpSpPr>
        <p:sp>
          <p:nvSpPr>
            <p:cNvPr id="473141" name="Freeform 43"/>
            <p:cNvSpPr>
              <a:spLocks/>
            </p:cNvSpPr>
            <p:nvPr/>
          </p:nvSpPr>
          <p:spPr bwMode="auto">
            <a:xfrm>
              <a:off x="3792" y="1200"/>
              <a:ext cx="1153" cy="1122"/>
            </a:xfrm>
            <a:custGeom>
              <a:avLst/>
              <a:gdLst>
                <a:gd name="T0" fmla="*/ 1153 w 1153"/>
                <a:gd name="T1" fmla="*/ 1122 h 1122"/>
                <a:gd name="T2" fmla="*/ 0 w 1153"/>
                <a:gd name="T3" fmla="*/ 226 h 1122"/>
                <a:gd name="T4" fmla="*/ 104 w 1153"/>
                <a:gd name="T5" fmla="*/ 218 h 1122"/>
                <a:gd name="T6" fmla="*/ 107 w 1153"/>
                <a:gd name="T7" fmla="*/ 198 h 1122"/>
                <a:gd name="T8" fmla="*/ 102 w 1153"/>
                <a:gd name="T9" fmla="*/ 173 h 1122"/>
                <a:gd name="T10" fmla="*/ 94 w 1153"/>
                <a:gd name="T11" fmla="*/ 143 h 1122"/>
                <a:gd name="T12" fmla="*/ 89 w 1153"/>
                <a:gd name="T13" fmla="*/ 114 h 1122"/>
                <a:gd name="T14" fmla="*/ 90 w 1153"/>
                <a:gd name="T15" fmla="*/ 87 h 1122"/>
                <a:gd name="T16" fmla="*/ 99 w 1153"/>
                <a:gd name="T17" fmla="*/ 60 h 1122"/>
                <a:gd name="T18" fmla="*/ 118 w 1153"/>
                <a:gd name="T19" fmla="*/ 38 h 1122"/>
                <a:gd name="T20" fmla="*/ 139 w 1153"/>
                <a:gd name="T21" fmla="*/ 20 h 1122"/>
                <a:gd name="T22" fmla="*/ 165 w 1153"/>
                <a:gd name="T23" fmla="*/ 7 h 1122"/>
                <a:gd name="T24" fmla="*/ 198 w 1153"/>
                <a:gd name="T25" fmla="*/ 1 h 1122"/>
                <a:gd name="T26" fmla="*/ 227 w 1153"/>
                <a:gd name="T27" fmla="*/ 0 h 1122"/>
                <a:gd name="T28" fmla="*/ 252 w 1153"/>
                <a:gd name="T29" fmla="*/ 3 h 1122"/>
                <a:gd name="T30" fmla="*/ 278 w 1153"/>
                <a:gd name="T31" fmla="*/ 11 h 1122"/>
                <a:gd name="T32" fmla="*/ 299 w 1153"/>
                <a:gd name="T33" fmla="*/ 25 h 1122"/>
                <a:gd name="T34" fmla="*/ 319 w 1153"/>
                <a:gd name="T35" fmla="*/ 46 h 1122"/>
                <a:gd name="T36" fmla="*/ 335 w 1153"/>
                <a:gd name="T37" fmla="*/ 69 h 1122"/>
                <a:gd name="T38" fmla="*/ 344 w 1153"/>
                <a:gd name="T39" fmla="*/ 101 h 1122"/>
                <a:gd name="T40" fmla="*/ 340 w 1153"/>
                <a:gd name="T41" fmla="*/ 133 h 1122"/>
                <a:gd name="T42" fmla="*/ 332 w 1153"/>
                <a:gd name="T43" fmla="*/ 165 h 1122"/>
                <a:gd name="T44" fmla="*/ 324 w 1153"/>
                <a:gd name="T45" fmla="*/ 197 h 1122"/>
                <a:gd name="T46" fmla="*/ 326 w 1153"/>
                <a:gd name="T47" fmla="*/ 212 h 1122"/>
                <a:gd name="T48" fmla="*/ 520 w 1153"/>
                <a:gd name="T49" fmla="*/ 220 h 1122"/>
                <a:gd name="T50" fmla="*/ 515 w 1153"/>
                <a:gd name="T51" fmla="*/ 279 h 1122"/>
                <a:gd name="T52" fmla="*/ 517 w 1153"/>
                <a:gd name="T53" fmla="*/ 314 h 1122"/>
                <a:gd name="T54" fmla="*/ 522 w 1153"/>
                <a:gd name="T55" fmla="*/ 350 h 1122"/>
                <a:gd name="T56" fmla="*/ 535 w 1153"/>
                <a:gd name="T57" fmla="*/ 372 h 1122"/>
                <a:gd name="T58" fmla="*/ 556 w 1153"/>
                <a:gd name="T59" fmla="*/ 388 h 1122"/>
                <a:gd name="T60" fmla="*/ 582 w 1153"/>
                <a:gd name="T61" fmla="*/ 395 h 1122"/>
                <a:gd name="T62" fmla="*/ 612 w 1153"/>
                <a:gd name="T63" fmla="*/ 396 h 1122"/>
                <a:gd name="T64" fmla="*/ 641 w 1153"/>
                <a:gd name="T65" fmla="*/ 393 h 1122"/>
                <a:gd name="T66" fmla="*/ 677 w 1153"/>
                <a:gd name="T67" fmla="*/ 389 h 1122"/>
                <a:gd name="T68" fmla="*/ 714 w 1153"/>
                <a:gd name="T69" fmla="*/ 391 h 1122"/>
                <a:gd name="T70" fmla="*/ 748 w 1153"/>
                <a:gd name="T71" fmla="*/ 400 h 1122"/>
                <a:gd name="T72" fmla="*/ 776 w 1153"/>
                <a:gd name="T73" fmla="*/ 416 h 1122"/>
                <a:gd name="T74" fmla="*/ 793 w 1153"/>
                <a:gd name="T75" fmla="*/ 440 h 1122"/>
                <a:gd name="T76" fmla="*/ 800 w 1153"/>
                <a:gd name="T77" fmla="*/ 468 h 1122"/>
                <a:gd name="T78" fmla="*/ 797 w 1153"/>
                <a:gd name="T79" fmla="*/ 500 h 1122"/>
                <a:gd name="T80" fmla="*/ 800 w 1153"/>
                <a:gd name="T81" fmla="*/ 530 h 1122"/>
                <a:gd name="T82" fmla="*/ 811 w 1153"/>
                <a:gd name="T83" fmla="*/ 556 h 1122"/>
                <a:gd name="T84" fmla="*/ 831 w 1153"/>
                <a:gd name="T85" fmla="*/ 574 h 1122"/>
                <a:gd name="T86" fmla="*/ 864 w 1153"/>
                <a:gd name="T87" fmla="*/ 585 h 1122"/>
                <a:gd name="T88" fmla="*/ 895 w 1153"/>
                <a:gd name="T89" fmla="*/ 593 h 1122"/>
                <a:gd name="T90" fmla="*/ 932 w 1153"/>
                <a:gd name="T91" fmla="*/ 600 h 1122"/>
                <a:gd name="T92" fmla="*/ 963 w 1153"/>
                <a:gd name="T93" fmla="*/ 610 h 1122"/>
                <a:gd name="T94" fmla="*/ 988 w 1153"/>
                <a:gd name="T95" fmla="*/ 624 h 1122"/>
                <a:gd name="T96" fmla="*/ 1009 w 1153"/>
                <a:gd name="T97" fmla="*/ 645 h 1122"/>
                <a:gd name="T98" fmla="*/ 1022 w 1153"/>
                <a:gd name="T99" fmla="*/ 670 h 1122"/>
                <a:gd name="T100" fmla="*/ 1023 w 1153"/>
                <a:gd name="T101" fmla="*/ 705 h 1122"/>
                <a:gd name="T102" fmla="*/ 1016 w 1153"/>
                <a:gd name="T103" fmla="*/ 739 h 1122"/>
                <a:gd name="T104" fmla="*/ 1006 w 1153"/>
                <a:gd name="T105" fmla="*/ 779 h 1122"/>
                <a:gd name="T106" fmla="*/ 1004 w 1153"/>
                <a:gd name="T107" fmla="*/ 808 h 1122"/>
                <a:gd name="T108" fmla="*/ 1011 w 1153"/>
                <a:gd name="T109" fmla="*/ 843 h 1122"/>
                <a:gd name="T110" fmla="*/ 1024 w 1153"/>
                <a:gd name="T111" fmla="*/ 867 h 1122"/>
                <a:gd name="T112" fmla="*/ 1045 w 1153"/>
                <a:gd name="T113" fmla="*/ 893 h 1122"/>
                <a:gd name="T114" fmla="*/ 1073 w 1153"/>
                <a:gd name="T115" fmla="*/ 913 h 1122"/>
                <a:gd name="T116" fmla="*/ 1102 w 1153"/>
                <a:gd name="T117" fmla="*/ 922 h 1122"/>
                <a:gd name="T118" fmla="*/ 1135 w 1153"/>
                <a:gd name="T119" fmla="*/ 925 h 112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153"/>
                <a:gd name="T181" fmla="*/ 0 h 1122"/>
                <a:gd name="T182" fmla="*/ 1153 w 1153"/>
                <a:gd name="T183" fmla="*/ 1122 h 112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153" h="1122">
                  <a:moveTo>
                    <a:pt x="1153" y="924"/>
                  </a:moveTo>
                  <a:lnTo>
                    <a:pt x="1153" y="1122"/>
                  </a:lnTo>
                  <a:lnTo>
                    <a:pt x="1" y="1122"/>
                  </a:lnTo>
                  <a:lnTo>
                    <a:pt x="0" y="226"/>
                  </a:lnTo>
                  <a:lnTo>
                    <a:pt x="100" y="226"/>
                  </a:lnTo>
                  <a:lnTo>
                    <a:pt x="104" y="218"/>
                  </a:lnTo>
                  <a:lnTo>
                    <a:pt x="107" y="207"/>
                  </a:lnTo>
                  <a:lnTo>
                    <a:pt x="107" y="198"/>
                  </a:lnTo>
                  <a:lnTo>
                    <a:pt x="106" y="187"/>
                  </a:lnTo>
                  <a:lnTo>
                    <a:pt x="102" y="173"/>
                  </a:lnTo>
                  <a:lnTo>
                    <a:pt x="98" y="155"/>
                  </a:lnTo>
                  <a:lnTo>
                    <a:pt x="94" y="143"/>
                  </a:lnTo>
                  <a:lnTo>
                    <a:pt x="90" y="128"/>
                  </a:lnTo>
                  <a:lnTo>
                    <a:pt x="89" y="114"/>
                  </a:lnTo>
                  <a:lnTo>
                    <a:pt x="89" y="100"/>
                  </a:lnTo>
                  <a:lnTo>
                    <a:pt x="90" y="87"/>
                  </a:lnTo>
                  <a:lnTo>
                    <a:pt x="94" y="73"/>
                  </a:lnTo>
                  <a:lnTo>
                    <a:pt x="99" y="60"/>
                  </a:lnTo>
                  <a:lnTo>
                    <a:pt x="107" y="50"/>
                  </a:lnTo>
                  <a:lnTo>
                    <a:pt x="118" y="38"/>
                  </a:lnTo>
                  <a:lnTo>
                    <a:pt x="128" y="29"/>
                  </a:lnTo>
                  <a:lnTo>
                    <a:pt x="139" y="20"/>
                  </a:lnTo>
                  <a:lnTo>
                    <a:pt x="151" y="13"/>
                  </a:lnTo>
                  <a:lnTo>
                    <a:pt x="165" y="7"/>
                  </a:lnTo>
                  <a:lnTo>
                    <a:pt x="181" y="3"/>
                  </a:lnTo>
                  <a:lnTo>
                    <a:pt x="198" y="1"/>
                  </a:lnTo>
                  <a:lnTo>
                    <a:pt x="212" y="0"/>
                  </a:lnTo>
                  <a:lnTo>
                    <a:pt x="227" y="0"/>
                  </a:lnTo>
                  <a:lnTo>
                    <a:pt x="241" y="1"/>
                  </a:lnTo>
                  <a:lnTo>
                    <a:pt x="252" y="3"/>
                  </a:lnTo>
                  <a:lnTo>
                    <a:pt x="265" y="7"/>
                  </a:lnTo>
                  <a:lnTo>
                    <a:pt x="278" y="11"/>
                  </a:lnTo>
                  <a:lnTo>
                    <a:pt x="288" y="17"/>
                  </a:lnTo>
                  <a:lnTo>
                    <a:pt x="299" y="25"/>
                  </a:lnTo>
                  <a:lnTo>
                    <a:pt x="309" y="35"/>
                  </a:lnTo>
                  <a:lnTo>
                    <a:pt x="319" y="46"/>
                  </a:lnTo>
                  <a:lnTo>
                    <a:pt x="328" y="57"/>
                  </a:lnTo>
                  <a:lnTo>
                    <a:pt x="335" y="69"/>
                  </a:lnTo>
                  <a:lnTo>
                    <a:pt x="340" y="84"/>
                  </a:lnTo>
                  <a:lnTo>
                    <a:pt x="344" y="101"/>
                  </a:lnTo>
                  <a:lnTo>
                    <a:pt x="344" y="117"/>
                  </a:lnTo>
                  <a:lnTo>
                    <a:pt x="340" y="133"/>
                  </a:lnTo>
                  <a:lnTo>
                    <a:pt x="336" y="149"/>
                  </a:lnTo>
                  <a:lnTo>
                    <a:pt x="332" y="165"/>
                  </a:lnTo>
                  <a:lnTo>
                    <a:pt x="327" y="183"/>
                  </a:lnTo>
                  <a:lnTo>
                    <a:pt x="324" y="197"/>
                  </a:lnTo>
                  <a:lnTo>
                    <a:pt x="324" y="205"/>
                  </a:lnTo>
                  <a:lnTo>
                    <a:pt x="326" y="212"/>
                  </a:lnTo>
                  <a:lnTo>
                    <a:pt x="329" y="220"/>
                  </a:lnTo>
                  <a:lnTo>
                    <a:pt x="520" y="220"/>
                  </a:lnTo>
                  <a:lnTo>
                    <a:pt x="516" y="257"/>
                  </a:lnTo>
                  <a:lnTo>
                    <a:pt x="515" y="279"/>
                  </a:lnTo>
                  <a:lnTo>
                    <a:pt x="516" y="297"/>
                  </a:lnTo>
                  <a:lnTo>
                    <a:pt x="517" y="314"/>
                  </a:lnTo>
                  <a:lnTo>
                    <a:pt x="519" y="332"/>
                  </a:lnTo>
                  <a:lnTo>
                    <a:pt x="522" y="350"/>
                  </a:lnTo>
                  <a:lnTo>
                    <a:pt x="528" y="362"/>
                  </a:lnTo>
                  <a:lnTo>
                    <a:pt x="535" y="372"/>
                  </a:lnTo>
                  <a:lnTo>
                    <a:pt x="544" y="381"/>
                  </a:lnTo>
                  <a:lnTo>
                    <a:pt x="556" y="388"/>
                  </a:lnTo>
                  <a:lnTo>
                    <a:pt x="569" y="393"/>
                  </a:lnTo>
                  <a:lnTo>
                    <a:pt x="582" y="395"/>
                  </a:lnTo>
                  <a:lnTo>
                    <a:pt x="596" y="396"/>
                  </a:lnTo>
                  <a:lnTo>
                    <a:pt x="612" y="396"/>
                  </a:lnTo>
                  <a:lnTo>
                    <a:pt x="629" y="394"/>
                  </a:lnTo>
                  <a:lnTo>
                    <a:pt x="641" y="393"/>
                  </a:lnTo>
                  <a:lnTo>
                    <a:pt x="659" y="391"/>
                  </a:lnTo>
                  <a:lnTo>
                    <a:pt x="677" y="389"/>
                  </a:lnTo>
                  <a:lnTo>
                    <a:pt x="697" y="389"/>
                  </a:lnTo>
                  <a:lnTo>
                    <a:pt x="714" y="391"/>
                  </a:lnTo>
                  <a:lnTo>
                    <a:pt x="731" y="394"/>
                  </a:lnTo>
                  <a:lnTo>
                    <a:pt x="748" y="400"/>
                  </a:lnTo>
                  <a:lnTo>
                    <a:pt x="762" y="406"/>
                  </a:lnTo>
                  <a:lnTo>
                    <a:pt x="776" y="416"/>
                  </a:lnTo>
                  <a:lnTo>
                    <a:pt x="785" y="427"/>
                  </a:lnTo>
                  <a:lnTo>
                    <a:pt x="793" y="440"/>
                  </a:lnTo>
                  <a:lnTo>
                    <a:pt x="798" y="454"/>
                  </a:lnTo>
                  <a:lnTo>
                    <a:pt x="800" y="468"/>
                  </a:lnTo>
                  <a:lnTo>
                    <a:pt x="798" y="484"/>
                  </a:lnTo>
                  <a:lnTo>
                    <a:pt x="797" y="500"/>
                  </a:lnTo>
                  <a:lnTo>
                    <a:pt x="798" y="516"/>
                  </a:lnTo>
                  <a:lnTo>
                    <a:pt x="800" y="530"/>
                  </a:lnTo>
                  <a:lnTo>
                    <a:pt x="805" y="543"/>
                  </a:lnTo>
                  <a:lnTo>
                    <a:pt x="811" y="556"/>
                  </a:lnTo>
                  <a:lnTo>
                    <a:pt x="819" y="565"/>
                  </a:lnTo>
                  <a:lnTo>
                    <a:pt x="831" y="574"/>
                  </a:lnTo>
                  <a:lnTo>
                    <a:pt x="847" y="580"/>
                  </a:lnTo>
                  <a:lnTo>
                    <a:pt x="864" y="585"/>
                  </a:lnTo>
                  <a:lnTo>
                    <a:pt x="878" y="589"/>
                  </a:lnTo>
                  <a:lnTo>
                    <a:pt x="895" y="593"/>
                  </a:lnTo>
                  <a:lnTo>
                    <a:pt x="915" y="597"/>
                  </a:lnTo>
                  <a:lnTo>
                    <a:pt x="932" y="600"/>
                  </a:lnTo>
                  <a:lnTo>
                    <a:pt x="949" y="605"/>
                  </a:lnTo>
                  <a:lnTo>
                    <a:pt x="963" y="610"/>
                  </a:lnTo>
                  <a:lnTo>
                    <a:pt x="977" y="616"/>
                  </a:lnTo>
                  <a:lnTo>
                    <a:pt x="988" y="624"/>
                  </a:lnTo>
                  <a:lnTo>
                    <a:pt x="997" y="632"/>
                  </a:lnTo>
                  <a:lnTo>
                    <a:pt x="1009" y="645"/>
                  </a:lnTo>
                  <a:lnTo>
                    <a:pt x="1016" y="657"/>
                  </a:lnTo>
                  <a:lnTo>
                    <a:pt x="1022" y="670"/>
                  </a:lnTo>
                  <a:lnTo>
                    <a:pt x="1025" y="688"/>
                  </a:lnTo>
                  <a:lnTo>
                    <a:pt x="1023" y="705"/>
                  </a:lnTo>
                  <a:lnTo>
                    <a:pt x="1020" y="720"/>
                  </a:lnTo>
                  <a:lnTo>
                    <a:pt x="1016" y="739"/>
                  </a:lnTo>
                  <a:lnTo>
                    <a:pt x="1011" y="760"/>
                  </a:lnTo>
                  <a:lnTo>
                    <a:pt x="1006" y="779"/>
                  </a:lnTo>
                  <a:lnTo>
                    <a:pt x="1004" y="795"/>
                  </a:lnTo>
                  <a:lnTo>
                    <a:pt x="1004" y="808"/>
                  </a:lnTo>
                  <a:lnTo>
                    <a:pt x="1007" y="827"/>
                  </a:lnTo>
                  <a:lnTo>
                    <a:pt x="1011" y="843"/>
                  </a:lnTo>
                  <a:lnTo>
                    <a:pt x="1017" y="855"/>
                  </a:lnTo>
                  <a:lnTo>
                    <a:pt x="1024" y="867"/>
                  </a:lnTo>
                  <a:lnTo>
                    <a:pt x="1034" y="880"/>
                  </a:lnTo>
                  <a:lnTo>
                    <a:pt x="1045" y="893"/>
                  </a:lnTo>
                  <a:lnTo>
                    <a:pt x="1058" y="904"/>
                  </a:lnTo>
                  <a:lnTo>
                    <a:pt x="1073" y="913"/>
                  </a:lnTo>
                  <a:lnTo>
                    <a:pt x="1087" y="918"/>
                  </a:lnTo>
                  <a:lnTo>
                    <a:pt x="1102" y="922"/>
                  </a:lnTo>
                  <a:lnTo>
                    <a:pt x="1117" y="924"/>
                  </a:lnTo>
                  <a:lnTo>
                    <a:pt x="1135" y="925"/>
                  </a:lnTo>
                  <a:lnTo>
                    <a:pt x="1153" y="924"/>
                  </a:lnTo>
                  <a:close/>
                </a:path>
              </a:pathLst>
            </a:custGeom>
            <a:solidFill>
              <a:srgbClr val="00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18" name="Group 44"/>
            <p:cNvGrpSpPr>
              <a:grpSpLocks/>
            </p:cNvGrpSpPr>
            <p:nvPr/>
          </p:nvGrpSpPr>
          <p:grpSpPr bwMode="auto">
            <a:xfrm>
              <a:off x="4080" y="1248"/>
              <a:ext cx="336" cy="1056"/>
              <a:chOff x="3847" y="1536"/>
              <a:chExt cx="304" cy="1389"/>
            </a:xfrm>
          </p:grpSpPr>
          <p:sp>
            <p:nvSpPr>
              <p:cNvPr id="473143" name="Freeform 45"/>
              <p:cNvSpPr>
                <a:spLocks/>
              </p:cNvSpPr>
              <p:nvPr/>
            </p:nvSpPr>
            <p:spPr bwMode="auto">
              <a:xfrm>
                <a:off x="3909" y="2479"/>
                <a:ext cx="161" cy="405"/>
              </a:xfrm>
              <a:custGeom>
                <a:avLst/>
                <a:gdLst>
                  <a:gd name="T0" fmla="*/ 35 w 161"/>
                  <a:gd name="T1" fmla="*/ 0 h 405"/>
                  <a:gd name="T2" fmla="*/ 31 w 161"/>
                  <a:gd name="T3" fmla="*/ 48 h 405"/>
                  <a:gd name="T4" fmla="*/ 29 w 161"/>
                  <a:gd name="T5" fmla="*/ 103 h 405"/>
                  <a:gd name="T6" fmla="*/ 29 w 161"/>
                  <a:gd name="T7" fmla="*/ 157 h 405"/>
                  <a:gd name="T8" fmla="*/ 31 w 161"/>
                  <a:gd name="T9" fmla="*/ 207 h 405"/>
                  <a:gd name="T10" fmla="*/ 32 w 161"/>
                  <a:gd name="T11" fmla="*/ 247 h 405"/>
                  <a:gd name="T12" fmla="*/ 32 w 161"/>
                  <a:gd name="T13" fmla="*/ 298 h 405"/>
                  <a:gd name="T14" fmla="*/ 29 w 161"/>
                  <a:gd name="T15" fmla="*/ 319 h 405"/>
                  <a:gd name="T16" fmla="*/ 8 w 161"/>
                  <a:gd name="T17" fmla="*/ 381 h 405"/>
                  <a:gd name="T18" fmla="*/ 0 w 161"/>
                  <a:gd name="T19" fmla="*/ 404 h 405"/>
                  <a:gd name="T20" fmla="*/ 34 w 161"/>
                  <a:gd name="T21" fmla="*/ 405 h 405"/>
                  <a:gd name="T22" fmla="*/ 49 w 161"/>
                  <a:gd name="T23" fmla="*/ 377 h 405"/>
                  <a:gd name="T24" fmla="*/ 59 w 161"/>
                  <a:gd name="T25" fmla="*/ 345 h 405"/>
                  <a:gd name="T26" fmla="*/ 65 w 161"/>
                  <a:gd name="T27" fmla="*/ 295 h 405"/>
                  <a:gd name="T28" fmla="*/ 85 w 161"/>
                  <a:gd name="T29" fmla="*/ 157 h 405"/>
                  <a:gd name="T30" fmla="*/ 92 w 161"/>
                  <a:gd name="T31" fmla="*/ 118 h 405"/>
                  <a:gd name="T32" fmla="*/ 87 w 161"/>
                  <a:gd name="T33" fmla="*/ 193 h 405"/>
                  <a:gd name="T34" fmla="*/ 93 w 161"/>
                  <a:gd name="T35" fmla="*/ 239 h 405"/>
                  <a:gd name="T36" fmla="*/ 95 w 161"/>
                  <a:gd name="T37" fmla="*/ 282 h 405"/>
                  <a:gd name="T38" fmla="*/ 91 w 161"/>
                  <a:gd name="T39" fmla="*/ 321 h 405"/>
                  <a:gd name="T40" fmla="*/ 94 w 161"/>
                  <a:gd name="T41" fmla="*/ 340 h 405"/>
                  <a:gd name="T42" fmla="*/ 116 w 161"/>
                  <a:gd name="T43" fmla="*/ 398 h 405"/>
                  <a:gd name="T44" fmla="*/ 136 w 161"/>
                  <a:gd name="T45" fmla="*/ 399 h 405"/>
                  <a:gd name="T46" fmla="*/ 146 w 161"/>
                  <a:gd name="T47" fmla="*/ 399 h 405"/>
                  <a:gd name="T48" fmla="*/ 158 w 161"/>
                  <a:gd name="T49" fmla="*/ 387 h 405"/>
                  <a:gd name="T50" fmla="*/ 128 w 161"/>
                  <a:gd name="T51" fmla="*/ 321 h 405"/>
                  <a:gd name="T52" fmla="*/ 143 w 161"/>
                  <a:gd name="T53" fmla="*/ 181 h 405"/>
                  <a:gd name="T54" fmla="*/ 149 w 161"/>
                  <a:gd name="T55" fmla="*/ 115 h 405"/>
                  <a:gd name="T56" fmla="*/ 161 w 161"/>
                  <a:gd name="T57" fmla="*/ 3 h 405"/>
                  <a:gd name="T58" fmla="*/ 35 w 161"/>
                  <a:gd name="T59" fmla="*/ 0 h 405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61"/>
                  <a:gd name="T91" fmla="*/ 0 h 405"/>
                  <a:gd name="T92" fmla="*/ 161 w 161"/>
                  <a:gd name="T93" fmla="*/ 405 h 405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61" h="405">
                    <a:moveTo>
                      <a:pt x="35" y="0"/>
                    </a:moveTo>
                    <a:lnTo>
                      <a:pt x="31" y="48"/>
                    </a:lnTo>
                    <a:lnTo>
                      <a:pt x="29" y="103"/>
                    </a:lnTo>
                    <a:lnTo>
                      <a:pt x="29" y="157"/>
                    </a:lnTo>
                    <a:lnTo>
                      <a:pt x="31" y="207"/>
                    </a:lnTo>
                    <a:lnTo>
                      <a:pt x="32" y="247"/>
                    </a:lnTo>
                    <a:lnTo>
                      <a:pt x="32" y="298"/>
                    </a:lnTo>
                    <a:lnTo>
                      <a:pt x="29" y="319"/>
                    </a:lnTo>
                    <a:lnTo>
                      <a:pt x="8" y="381"/>
                    </a:lnTo>
                    <a:lnTo>
                      <a:pt x="0" y="404"/>
                    </a:lnTo>
                    <a:lnTo>
                      <a:pt x="34" y="405"/>
                    </a:lnTo>
                    <a:lnTo>
                      <a:pt x="49" y="377"/>
                    </a:lnTo>
                    <a:lnTo>
                      <a:pt x="59" y="345"/>
                    </a:lnTo>
                    <a:lnTo>
                      <a:pt x="65" y="295"/>
                    </a:lnTo>
                    <a:lnTo>
                      <a:pt x="85" y="157"/>
                    </a:lnTo>
                    <a:lnTo>
                      <a:pt x="92" y="118"/>
                    </a:lnTo>
                    <a:lnTo>
                      <a:pt x="87" y="193"/>
                    </a:lnTo>
                    <a:lnTo>
                      <a:pt x="93" y="239"/>
                    </a:lnTo>
                    <a:lnTo>
                      <a:pt x="95" y="282"/>
                    </a:lnTo>
                    <a:lnTo>
                      <a:pt x="91" y="321"/>
                    </a:lnTo>
                    <a:lnTo>
                      <a:pt x="94" y="340"/>
                    </a:lnTo>
                    <a:lnTo>
                      <a:pt x="116" y="398"/>
                    </a:lnTo>
                    <a:lnTo>
                      <a:pt x="136" y="399"/>
                    </a:lnTo>
                    <a:lnTo>
                      <a:pt x="146" y="399"/>
                    </a:lnTo>
                    <a:lnTo>
                      <a:pt x="158" y="387"/>
                    </a:lnTo>
                    <a:lnTo>
                      <a:pt x="128" y="321"/>
                    </a:lnTo>
                    <a:lnTo>
                      <a:pt x="143" y="181"/>
                    </a:lnTo>
                    <a:lnTo>
                      <a:pt x="149" y="115"/>
                    </a:lnTo>
                    <a:lnTo>
                      <a:pt x="161" y="3"/>
                    </a:lnTo>
                    <a:lnTo>
                      <a:pt x="35" y="0"/>
                    </a:lnTo>
                    <a:close/>
                  </a:path>
                </a:pathLst>
              </a:cu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19" name="Group 46"/>
              <p:cNvGrpSpPr>
                <a:grpSpLocks/>
              </p:cNvGrpSpPr>
              <p:nvPr/>
            </p:nvGrpSpPr>
            <p:grpSpPr bwMode="auto">
              <a:xfrm>
                <a:off x="3851" y="1977"/>
                <a:ext cx="293" cy="402"/>
                <a:chOff x="3851" y="1977"/>
                <a:chExt cx="293" cy="402"/>
              </a:xfrm>
            </p:grpSpPr>
            <p:sp>
              <p:nvSpPr>
                <p:cNvPr id="473155" name="Freeform 47"/>
                <p:cNvSpPr>
                  <a:spLocks/>
                </p:cNvSpPr>
                <p:nvPr/>
              </p:nvSpPr>
              <p:spPr bwMode="auto">
                <a:xfrm>
                  <a:off x="3851" y="1988"/>
                  <a:ext cx="80" cy="391"/>
                </a:xfrm>
                <a:custGeom>
                  <a:avLst/>
                  <a:gdLst>
                    <a:gd name="T0" fmla="*/ 4 w 80"/>
                    <a:gd name="T1" fmla="*/ 0 h 391"/>
                    <a:gd name="T2" fmla="*/ 0 w 80"/>
                    <a:gd name="T3" fmla="*/ 88 h 391"/>
                    <a:gd name="T4" fmla="*/ 13 w 80"/>
                    <a:gd name="T5" fmla="*/ 210 h 391"/>
                    <a:gd name="T6" fmla="*/ 24 w 80"/>
                    <a:gd name="T7" fmla="*/ 315 h 391"/>
                    <a:gd name="T8" fmla="*/ 44 w 80"/>
                    <a:gd name="T9" fmla="*/ 379 h 391"/>
                    <a:gd name="T10" fmla="*/ 53 w 80"/>
                    <a:gd name="T11" fmla="*/ 391 h 391"/>
                    <a:gd name="T12" fmla="*/ 59 w 80"/>
                    <a:gd name="T13" fmla="*/ 373 h 391"/>
                    <a:gd name="T14" fmla="*/ 62 w 80"/>
                    <a:gd name="T15" fmla="*/ 328 h 391"/>
                    <a:gd name="T16" fmla="*/ 80 w 80"/>
                    <a:gd name="T17" fmla="*/ 316 h 391"/>
                    <a:gd name="T18" fmla="*/ 56 w 80"/>
                    <a:gd name="T19" fmla="*/ 281 h 391"/>
                    <a:gd name="T20" fmla="*/ 40 w 80"/>
                    <a:gd name="T21" fmla="*/ 260 h 391"/>
                    <a:gd name="T22" fmla="*/ 42 w 80"/>
                    <a:gd name="T23" fmla="*/ 79 h 391"/>
                    <a:gd name="T24" fmla="*/ 50 w 80"/>
                    <a:gd name="T25" fmla="*/ 7 h 391"/>
                    <a:gd name="T26" fmla="*/ 4 w 80"/>
                    <a:gd name="T27" fmla="*/ 0 h 39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80"/>
                    <a:gd name="T43" fmla="*/ 0 h 391"/>
                    <a:gd name="T44" fmla="*/ 80 w 80"/>
                    <a:gd name="T45" fmla="*/ 391 h 39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80" h="391">
                      <a:moveTo>
                        <a:pt x="4" y="0"/>
                      </a:moveTo>
                      <a:lnTo>
                        <a:pt x="0" y="88"/>
                      </a:lnTo>
                      <a:lnTo>
                        <a:pt x="13" y="210"/>
                      </a:lnTo>
                      <a:lnTo>
                        <a:pt x="24" y="315"/>
                      </a:lnTo>
                      <a:lnTo>
                        <a:pt x="44" y="379"/>
                      </a:lnTo>
                      <a:lnTo>
                        <a:pt x="53" y="391"/>
                      </a:lnTo>
                      <a:lnTo>
                        <a:pt x="59" y="373"/>
                      </a:lnTo>
                      <a:lnTo>
                        <a:pt x="62" y="328"/>
                      </a:lnTo>
                      <a:lnTo>
                        <a:pt x="80" y="316"/>
                      </a:lnTo>
                      <a:lnTo>
                        <a:pt x="56" y="281"/>
                      </a:lnTo>
                      <a:lnTo>
                        <a:pt x="40" y="260"/>
                      </a:lnTo>
                      <a:lnTo>
                        <a:pt x="42" y="79"/>
                      </a:lnTo>
                      <a:lnTo>
                        <a:pt x="50" y="7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blipFill dpi="0" rotWithShape="0">
                  <a:blip r:embed="rId13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56" name="Freeform 48"/>
                <p:cNvSpPr>
                  <a:spLocks/>
                </p:cNvSpPr>
                <p:nvPr/>
              </p:nvSpPr>
              <p:spPr bwMode="auto">
                <a:xfrm>
                  <a:off x="4074" y="1977"/>
                  <a:ext cx="70" cy="365"/>
                </a:xfrm>
                <a:custGeom>
                  <a:avLst/>
                  <a:gdLst>
                    <a:gd name="T0" fmla="*/ 20 w 70"/>
                    <a:gd name="T1" fmla="*/ 10 h 365"/>
                    <a:gd name="T2" fmla="*/ 30 w 70"/>
                    <a:gd name="T3" fmla="*/ 75 h 365"/>
                    <a:gd name="T4" fmla="*/ 29 w 70"/>
                    <a:gd name="T5" fmla="*/ 232 h 365"/>
                    <a:gd name="T6" fmla="*/ 0 w 70"/>
                    <a:gd name="T7" fmla="*/ 298 h 365"/>
                    <a:gd name="T8" fmla="*/ 7 w 70"/>
                    <a:gd name="T9" fmla="*/ 304 h 365"/>
                    <a:gd name="T10" fmla="*/ 0 w 70"/>
                    <a:gd name="T11" fmla="*/ 337 h 365"/>
                    <a:gd name="T12" fmla="*/ 6 w 70"/>
                    <a:gd name="T13" fmla="*/ 365 h 365"/>
                    <a:gd name="T14" fmla="*/ 29 w 70"/>
                    <a:gd name="T15" fmla="*/ 320 h 365"/>
                    <a:gd name="T16" fmla="*/ 50 w 70"/>
                    <a:gd name="T17" fmla="*/ 240 h 365"/>
                    <a:gd name="T18" fmla="*/ 70 w 70"/>
                    <a:gd name="T19" fmla="*/ 60 h 365"/>
                    <a:gd name="T20" fmla="*/ 61 w 70"/>
                    <a:gd name="T21" fmla="*/ 0 h 365"/>
                    <a:gd name="T22" fmla="*/ 20 w 70"/>
                    <a:gd name="T23" fmla="*/ 10 h 36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70"/>
                    <a:gd name="T37" fmla="*/ 0 h 365"/>
                    <a:gd name="T38" fmla="*/ 70 w 70"/>
                    <a:gd name="T39" fmla="*/ 365 h 36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70" h="365">
                      <a:moveTo>
                        <a:pt x="20" y="10"/>
                      </a:moveTo>
                      <a:lnTo>
                        <a:pt x="30" y="75"/>
                      </a:lnTo>
                      <a:lnTo>
                        <a:pt x="29" y="232"/>
                      </a:lnTo>
                      <a:lnTo>
                        <a:pt x="0" y="298"/>
                      </a:lnTo>
                      <a:lnTo>
                        <a:pt x="7" y="304"/>
                      </a:lnTo>
                      <a:lnTo>
                        <a:pt x="0" y="337"/>
                      </a:lnTo>
                      <a:lnTo>
                        <a:pt x="6" y="365"/>
                      </a:lnTo>
                      <a:lnTo>
                        <a:pt x="29" y="320"/>
                      </a:lnTo>
                      <a:lnTo>
                        <a:pt x="50" y="240"/>
                      </a:lnTo>
                      <a:lnTo>
                        <a:pt x="70" y="60"/>
                      </a:lnTo>
                      <a:lnTo>
                        <a:pt x="61" y="0"/>
                      </a:lnTo>
                      <a:lnTo>
                        <a:pt x="20" y="10"/>
                      </a:lnTo>
                      <a:close/>
                    </a:path>
                  </a:pathLst>
                </a:custGeom>
                <a:blipFill dpi="0" rotWithShape="0">
                  <a:blip r:embed="rId13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73145" name="Freeform 49"/>
              <p:cNvSpPr>
                <a:spLocks/>
              </p:cNvSpPr>
              <p:nvPr/>
            </p:nvSpPr>
            <p:spPr bwMode="auto">
              <a:xfrm>
                <a:off x="3957" y="1562"/>
                <a:ext cx="101" cy="185"/>
              </a:xfrm>
              <a:custGeom>
                <a:avLst/>
                <a:gdLst>
                  <a:gd name="T0" fmla="*/ 15 w 101"/>
                  <a:gd name="T1" fmla="*/ 185 h 185"/>
                  <a:gd name="T2" fmla="*/ 15 w 101"/>
                  <a:gd name="T3" fmla="*/ 157 h 185"/>
                  <a:gd name="T4" fmla="*/ 3 w 101"/>
                  <a:gd name="T5" fmla="*/ 124 h 185"/>
                  <a:gd name="T6" fmla="*/ 0 w 101"/>
                  <a:gd name="T7" fmla="*/ 102 h 185"/>
                  <a:gd name="T8" fmla="*/ 0 w 101"/>
                  <a:gd name="T9" fmla="*/ 86 h 185"/>
                  <a:gd name="T10" fmla="*/ 0 w 101"/>
                  <a:gd name="T11" fmla="*/ 62 h 185"/>
                  <a:gd name="T12" fmla="*/ 3 w 101"/>
                  <a:gd name="T13" fmla="*/ 42 h 185"/>
                  <a:gd name="T14" fmla="*/ 8 w 101"/>
                  <a:gd name="T15" fmla="*/ 29 h 185"/>
                  <a:gd name="T16" fmla="*/ 15 w 101"/>
                  <a:gd name="T17" fmla="*/ 17 h 185"/>
                  <a:gd name="T18" fmla="*/ 24 w 101"/>
                  <a:gd name="T19" fmla="*/ 8 h 185"/>
                  <a:gd name="T20" fmla="*/ 38 w 101"/>
                  <a:gd name="T21" fmla="*/ 1 h 185"/>
                  <a:gd name="T22" fmla="*/ 54 w 101"/>
                  <a:gd name="T23" fmla="*/ 0 h 185"/>
                  <a:gd name="T24" fmla="*/ 68 w 101"/>
                  <a:gd name="T25" fmla="*/ 2 h 185"/>
                  <a:gd name="T26" fmla="*/ 80 w 101"/>
                  <a:gd name="T27" fmla="*/ 7 h 185"/>
                  <a:gd name="T28" fmla="*/ 89 w 101"/>
                  <a:gd name="T29" fmla="*/ 17 h 185"/>
                  <a:gd name="T30" fmla="*/ 96 w 101"/>
                  <a:gd name="T31" fmla="*/ 29 h 185"/>
                  <a:gd name="T32" fmla="*/ 101 w 101"/>
                  <a:gd name="T33" fmla="*/ 43 h 185"/>
                  <a:gd name="T34" fmla="*/ 100 w 101"/>
                  <a:gd name="T35" fmla="*/ 75 h 185"/>
                  <a:gd name="T36" fmla="*/ 96 w 101"/>
                  <a:gd name="T37" fmla="*/ 100 h 185"/>
                  <a:gd name="T38" fmla="*/ 92 w 101"/>
                  <a:gd name="T39" fmla="*/ 128 h 185"/>
                  <a:gd name="T40" fmla="*/ 84 w 101"/>
                  <a:gd name="T41" fmla="*/ 142 h 185"/>
                  <a:gd name="T42" fmla="*/ 77 w 101"/>
                  <a:gd name="T43" fmla="*/ 154 h 185"/>
                  <a:gd name="T44" fmla="*/ 73 w 101"/>
                  <a:gd name="T45" fmla="*/ 162 h 185"/>
                  <a:gd name="T46" fmla="*/ 69 w 101"/>
                  <a:gd name="T47" fmla="*/ 185 h 185"/>
                  <a:gd name="T48" fmla="*/ 15 w 101"/>
                  <a:gd name="T49" fmla="*/ 185 h 18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01"/>
                  <a:gd name="T76" fmla="*/ 0 h 185"/>
                  <a:gd name="T77" fmla="*/ 101 w 101"/>
                  <a:gd name="T78" fmla="*/ 185 h 18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01" h="185">
                    <a:moveTo>
                      <a:pt x="15" y="185"/>
                    </a:moveTo>
                    <a:lnTo>
                      <a:pt x="15" y="157"/>
                    </a:lnTo>
                    <a:lnTo>
                      <a:pt x="3" y="124"/>
                    </a:lnTo>
                    <a:lnTo>
                      <a:pt x="0" y="102"/>
                    </a:lnTo>
                    <a:lnTo>
                      <a:pt x="0" y="86"/>
                    </a:lnTo>
                    <a:lnTo>
                      <a:pt x="0" y="62"/>
                    </a:lnTo>
                    <a:lnTo>
                      <a:pt x="3" y="42"/>
                    </a:lnTo>
                    <a:lnTo>
                      <a:pt x="8" y="29"/>
                    </a:lnTo>
                    <a:lnTo>
                      <a:pt x="15" y="17"/>
                    </a:lnTo>
                    <a:lnTo>
                      <a:pt x="24" y="8"/>
                    </a:lnTo>
                    <a:lnTo>
                      <a:pt x="38" y="1"/>
                    </a:lnTo>
                    <a:lnTo>
                      <a:pt x="54" y="0"/>
                    </a:lnTo>
                    <a:lnTo>
                      <a:pt x="68" y="2"/>
                    </a:lnTo>
                    <a:lnTo>
                      <a:pt x="80" y="7"/>
                    </a:lnTo>
                    <a:lnTo>
                      <a:pt x="89" y="17"/>
                    </a:lnTo>
                    <a:lnTo>
                      <a:pt x="96" y="29"/>
                    </a:lnTo>
                    <a:lnTo>
                      <a:pt x="101" y="43"/>
                    </a:lnTo>
                    <a:lnTo>
                      <a:pt x="100" y="75"/>
                    </a:lnTo>
                    <a:lnTo>
                      <a:pt x="96" y="100"/>
                    </a:lnTo>
                    <a:lnTo>
                      <a:pt x="92" y="128"/>
                    </a:lnTo>
                    <a:lnTo>
                      <a:pt x="84" y="142"/>
                    </a:lnTo>
                    <a:lnTo>
                      <a:pt x="77" y="154"/>
                    </a:lnTo>
                    <a:lnTo>
                      <a:pt x="73" y="162"/>
                    </a:lnTo>
                    <a:lnTo>
                      <a:pt x="69" y="185"/>
                    </a:lnTo>
                    <a:lnTo>
                      <a:pt x="15" y="185"/>
                    </a:lnTo>
                    <a:close/>
                  </a:path>
                </a:pathLst>
              </a:cu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73146" name="Freeform 50"/>
              <p:cNvSpPr>
                <a:spLocks/>
              </p:cNvSpPr>
              <p:nvPr/>
            </p:nvSpPr>
            <p:spPr bwMode="auto">
              <a:xfrm>
                <a:off x="3914" y="1536"/>
                <a:ext cx="184" cy="153"/>
              </a:xfrm>
              <a:custGeom>
                <a:avLst/>
                <a:gdLst>
                  <a:gd name="T0" fmla="*/ 19 w 184"/>
                  <a:gd name="T1" fmla="*/ 150 h 153"/>
                  <a:gd name="T2" fmla="*/ 11 w 184"/>
                  <a:gd name="T3" fmla="*/ 153 h 153"/>
                  <a:gd name="T4" fmla="*/ 0 w 184"/>
                  <a:gd name="T5" fmla="*/ 148 h 153"/>
                  <a:gd name="T6" fmla="*/ 5 w 184"/>
                  <a:gd name="T7" fmla="*/ 123 h 153"/>
                  <a:gd name="T8" fmla="*/ 11 w 184"/>
                  <a:gd name="T9" fmla="*/ 93 h 153"/>
                  <a:gd name="T10" fmla="*/ 23 w 184"/>
                  <a:gd name="T11" fmla="*/ 59 h 153"/>
                  <a:gd name="T12" fmla="*/ 29 w 184"/>
                  <a:gd name="T13" fmla="*/ 40 h 153"/>
                  <a:gd name="T14" fmla="*/ 36 w 184"/>
                  <a:gd name="T15" fmla="*/ 24 h 153"/>
                  <a:gd name="T16" fmla="*/ 52 w 184"/>
                  <a:gd name="T17" fmla="*/ 9 h 153"/>
                  <a:gd name="T18" fmla="*/ 81 w 184"/>
                  <a:gd name="T19" fmla="*/ 3 h 153"/>
                  <a:gd name="T20" fmla="*/ 105 w 184"/>
                  <a:gd name="T21" fmla="*/ 0 h 153"/>
                  <a:gd name="T22" fmla="*/ 141 w 184"/>
                  <a:gd name="T23" fmla="*/ 15 h 153"/>
                  <a:gd name="T24" fmla="*/ 155 w 184"/>
                  <a:gd name="T25" fmla="*/ 32 h 153"/>
                  <a:gd name="T26" fmla="*/ 167 w 184"/>
                  <a:gd name="T27" fmla="*/ 63 h 153"/>
                  <a:gd name="T28" fmla="*/ 179 w 184"/>
                  <a:gd name="T29" fmla="*/ 99 h 153"/>
                  <a:gd name="T30" fmla="*/ 184 w 184"/>
                  <a:gd name="T31" fmla="*/ 130 h 153"/>
                  <a:gd name="T32" fmla="*/ 182 w 184"/>
                  <a:gd name="T33" fmla="*/ 143 h 153"/>
                  <a:gd name="T34" fmla="*/ 165 w 184"/>
                  <a:gd name="T35" fmla="*/ 145 h 153"/>
                  <a:gd name="T36" fmla="*/ 152 w 184"/>
                  <a:gd name="T37" fmla="*/ 148 h 153"/>
                  <a:gd name="T38" fmla="*/ 134 w 184"/>
                  <a:gd name="T39" fmla="*/ 151 h 153"/>
                  <a:gd name="T40" fmla="*/ 139 w 184"/>
                  <a:gd name="T41" fmla="*/ 120 h 153"/>
                  <a:gd name="T42" fmla="*/ 139 w 184"/>
                  <a:gd name="T43" fmla="*/ 102 h 153"/>
                  <a:gd name="T44" fmla="*/ 138 w 184"/>
                  <a:gd name="T45" fmla="*/ 86 h 153"/>
                  <a:gd name="T46" fmla="*/ 139 w 184"/>
                  <a:gd name="T47" fmla="*/ 64 h 153"/>
                  <a:gd name="T48" fmla="*/ 118 w 184"/>
                  <a:gd name="T49" fmla="*/ 55 h 153"/>
                  <a:gd name="T50" fmla="*/ 112 w 184"/>
                  <a:gd name="T51" fmla="*/ 36 h 153"/>
                  <a:gd name="T52" fmla="*/ 94 w 184"/>
                  <a:gd name="T53" fmla="*/ 49 h 153"/>
                  <a:gd name="T54" fmla="*/ 69 w 184"/>
                  <a:gd name="T55" fmla="*/ 73 h 153"/>
                  <a:gd name="T56" fmla="*/ 79 w 184"/>
                  <a:gd name="T57" fmla="*/ 61 h 153"/>
                  <a:gd name="T58" fmla="*/ 58 w 184"/>
                  <a:gd name="T59" fmla="*/ 79 h 153"/>
                  <a:gd name="T60" fmla="*/ 58 w 184"/>
                  <a:gd name="T61" fmla="*/ 108 h 153"/>
                  <a:gd name="T62" fmla="*/ 63 w 184"/>
                  <a:gd name="T63" fmla="*/ 122 h 153"/>
                  <a:gd name="T64" fmla="*/ 69 w 184"/>
                  <a:gd name="T65" fmla="*/ 134 h 153"/>
                  <a:gd name="T66" fmla="*/ 74 w 184"/>
                  <a:gd name="T67" fmla="*/ 152 h 153"/>
                  <a:gd name="T68" fmla="*/ 52 w 184"/>
                  <a:gd name="T69" fmla="*/ 152 h 153"/>
                  <a:gd name="T70" fmla="*/ 62 w 184"/>
                  <a:gd name="T71" fmla="*/ 152 h 153"/>
                  <a:gd name="T72" fmla="*/ 31 w 184"/>
                  <a:gd name="T73" fmla="*/ 148 h 153"/>
                  <a:gd name="T74" fmla="*/ 29 w 184"/>
                  <a:gd name="T75" fmla="*/ 148 h 153"/>
                  <a:gd name="T76" fmla="*/ 19 w 184"/>
                  <a:gd name="T77" fmla="*/ 150 h 15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84"/>
                  <a:gd name="T118" fmla="*/ 0 h 153"/>
                  <a:gd name="T119" fmla="*/ 184 w 184"/>
                  <a:gd name="T120" fmla="*/ 153 h 153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84" h="153">
                    <a:moveTo>
                      <a:pt x="19" y="150"/>
                    </a:moveTo>
                    <a:lnTo>
                      <a:pt x="11" y="153"/>
                    </a:lnTo>
                    <a:lnTo>
                      <a:pt x="0" y="148"/>
                    </a:lnTo>
                    <a:lnTo>
                      <a:pt x="5" y="123"/>
                    </a:lnTo>
                    <a:lnTo>
                      <a:pt x="11" y="93"/>
                    </a:lnTo>
                    <a:lnTo>
                      <a:pt x="23" y="59"/>
                    </a:lnTo>
                    <a:lnTo>
                      <a:pt x="29" y="40"/>
                    </a:lnTo>
                    <a:lnTo>
                      <a:pt x="36" y="24"/>
                    </a:lnTo>
                    <a:lnTo>
                      <a:pt x="52" y="9"/>
                    </a:lnTo>
                    <a:lnTo>
                      <a:pt x="81" y="3"/>
                    </a:lnTo>
                    <a:lnTo>
                      <a:pt x="105" y="0"/>
                    </a:lnTo>
                    <a:lnTo>
                      <a:pt x="141" y="15"/>
                    </a:lnTo>
                    <a:lnTo>
                      <a:pt x="155" y="32"/>
                    </a:lnTo>
                    <a:lnTo>
                      <a:pt x="167" y="63"/>
                    </a:lnTo>
                    <a:lnTo>
                      <a:pt x="179" y="99"/>
                    </a:lnTo>
                    <a:lnTo>
                      <a:pt x="184" y="130"/>
                    </a:lnTo>
                    <a:lnTo>
                      <a:pt x="182" y="143"/>
                    </a:lnTo>
                    <a:lnTo>
                      <a:pt x="165" y="145"/>
                    </a:lnTo>
                    <a:lnTo>
                      <a:pt x="152" y="148"/>
                    </a:lnTo>
                    <a:lnTo>
                      <a:pt x="134" y="151"/>
                    </a:lnTo>
                    <a:lnTo>
                      <a:pt x="139" y="120"/>
                    </a:lnTo>
                    <a:lnTo>
                      <a:pt x="139" y="102"/>
                    </a:lnTo>
                    <a:lnTo>
                      <a:pt x="138" y="86"/>
                    </a:lnTo>
                    <a:lnTo>
                      <a:pt x="139" y="64"/>
                    </a:lnTo>
                    <a:lnTo>
                      <a:pt x="118" y="55"/>
                    </a:lnTo>
                    <a:lnTo>
                      <a:pt x="112" y="36"/>
                    </a:lnTo>
                    <a:lnTo>
                      <a:pt x="94" y="49"/>
                    </a:lnTo>
                    <a:lnTo>
                      <a:pt x="69" y="73"/>
                    </a:lnTo>
                    <a:lnTo>
                      <a:pt x="79" y="61"/>
                    </a:lnTo>
                    <a:lnTo>
                      <a:pt x="58" y="79"/>
                    </a:lnTo>
                    <a:lnTo>
                      <a:pt x="58" y="108"/>
                    </a:lnTo>
                    <a:lnTo>
                      <a:pt x="63" y="122"/>
                    </a:lnTo>
                    <a:lnTo>
                      <a:pt x="69" y="134"/>
                    </a:lnTo>
                    <a:lnTo>
                      <a:pt x="74" y="152"/>
                    </a:lnTo>
                    <a:lnTo>
                      <a:pt x="52" y="152"/>
                    </a:lnTo>
                    <a:lnTo>
                      <a:pt x="62" y="152"/>
                    </a:lnTo>
                    <a:lnTo>
                      <a:pt x="31" y="148"/>
                    </a:lnTo>
                    <a:lnTo>
                      <a:pt x="29" y="148"/>
                    </a:lnTo>
                    <a:lnTo>
                      <a:pt x="19" y="1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473147" name="Freeform 51"/>
              <p:cNvSpPr>
                <a:spLocks/>
              </p:cNvSpPr>
              <p:nvPr/>
            </p:nvSpPr>
            <p:spPr bwMode="auto">
              <a:xfrm>
                <a:off x="3847" y="1746"/>
                <a:ext cx="304" cy="746"/>
              </a:xfrm>
              <a:custGeom>
                <a:avLst/>
                <a:gdLst>
                  <a:gd name="T0" fmla="*/ 122 w 304"/>
                  <a:gd name="T1" fmla="*/ 0 h 746"/>
                  <a:gd name="T2" fmla="*/ 48 w 304"/>
                  <a:gd name="T3" fmla="*/ 41 h 746"/>
                  <a:gd name="T4" fmla="*/ 39 w 304"/>
                  <a:gd name="T5" fmla="*/ 54 h 746"/>
                  <a:gd name="T6" fmla="*/ 0 w 304"/>
                  <a:gd name="T7" fmla="*/ 244 h 746"/>
                  <a:gd name="T8" fmla="*/ 58 w 304"/>
                  <a:gd name="T9" fmla="*/ 252 h 746"/>
                  <a:gd name="T10" fmla="*/ 66 w 304"/>
                  <a:gd name="T11" fmla="*/ 204 h 746"/>
                  <a:gd name="T12" fmla="*/ 88 w 304"/>
                  <a:gd name="T13" fmla="*/ 304 h 746"/>
                  <a:gd name="T14" fmla="*/ 51 w 304"/>
                  <a:gd name="T15" fmla="*/ 528 h 746"/>
                  <a:gd name="T16" fmla="*/ 70 w 304"/>
                  <a:gd name="T17" fmla="*/ 744 h 746"/>
                  <a:gd name="T18" fmla="*/ 91 w 304"/>
                  <a:gd name="T19" fmla="*/ 746 h 746"/>
                  <a:gd name="T20" fmla="*/ 123 w 304"/>
                  <a:gd name="T21" fmla="*/ 743 h 746"/>
                  <a:gd name="T22" fmla="*/ 169 w 304"/>
                  <a:gd name="T23" fmla="*/ 740 h 746"/>
                  <a:gd name="T24" fmla="*/ 209 w 304"/>
                  <a:gd name="T25" fmla="*/ 740 h 746"/>
                  <a:gd name="T26" fmla="*/ 243 w 304"/>
                  <a:gd name="T27" fmla="*/ 741 h 746"/>
                  <a:gd name="T28" fmla="*/ 256 w 304"/>
                  <a:gd name="T29" fmla="*/ 430 h 746"/>
                  <a:gd name="T30" fmla="*/ 222 w 304"/>
                  <a:gd name="T31" fmla="*/ 293 h 746"/>
                  <a:gd name="T32" fmla="*/ 235 w 304"/>
                  <a:gd name="T33" fmla="*/ 218 h 746"/>
                  <a:gd name="T34" fmla="*/ 243 w 304"/>
                  <a:gd name="T35" fmla="*/ 246 h 746"/>
                  <a:gd name="T36" fmla="*/ 304 w 304"/>
                  <a:gd name="T37" fmla="*/ 230 h 746"/>
                  <a:gd name="T38" fmla="*/ 257 w 304"/>
                  <a:gd name="T39" fmla="*/ 52 h 746"/>
                  <a:gd name="T40" fmla="*/ 180 w 304"/>
                  <a:gd name="T41" fmla="*/ 0 h 746"/>
                  <a:gd name="T42" fmla="*/ 122 w 304"/>
                  <a:gd name="T43" fmla="*/ 0 h 7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04"/>
                  <a:gd name="T67" fmla="*/ 0 h 746"/>
                  <a:gd name="T68" fmla="*/ 304 w 304"/>
                  <a:gd name="T69" fmla="*/ 746 h 74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04" h="746">
                    <a:moveTo>
                      <a:pt x="122" y="0"/>
                    </a:moveTo>
                    <a:lnTo>
                      <a:pt x="48" y="41"/>
                    </a:lnTo>
                    <a:lnTo>
                      <a:pt x="39" y="54"/>
                    </a:lnTo>
                    <a:lnTo>
                      <a:pt x="0" y="244"/>
                    </a:lnTo>
                    <a:lnTo>
                      <a:pt x="58" y="252"/>
                    </a:lnTo>
                    <a:lnTo>
                      <a:pt x="66" y="204"/>
                    </a:lnTo>
                    <a:lnTo>
                      <a:pt x="88" y="304"/>
                    </a:lnTo>
                    <a:lnTo>
                      <a:pt x="51" y="528"/>
                    </a:lnTo>
                    <a:lnTo>
                      <a:pt x="70" y="744"/>
                    </a:lnTo>
                    <a:lnTo>
                      <a:pt x="91" y="746"/>
                    </a:lnTo>
                    <a:lnTo>
                      <a:pt x="123" y="743"/>
                    </a:lnTo>
                    <a:lnTo>
                      <a:pt x="169" y="740"/>
                    </a:lnTo>
                    <a:lnTo>
                      <a:pt x="209" y="740"/>
                    </a:lnTo>
                    <a:lnTo>
                      <a:pt x="243" y="741"/>
                    </a:lnTo>
                    <a:lnTo>
                      <a:pt x="256" y="430"/>
                    </a:lnTo>
                    <a:lnTo>
                      <a:pt x="222" y="293"/>
                    </a:lnTo>
                    <a:lnTo>
                      <a:pt x="235" y="218"/>
                    </a:lnTo>
                    <a:lnTo>
                      <a:pt x="243" y="246"/>
                    </a:lnTo>
                    <a:lnTo>
                      <a:pt x="304" y="230"/>
                    </a:lnTo>
                    <a:lnTo>
                      <a:pt x="257" y="52"/>
                    </a:lnTo>
                    <a:lnTo>
                      <a:pt x="180" y="0"/>
                    </a:lnTo>
                    <a:lnTo>
                      <a:pt x="122" y="0"/>
                    </a:lnTo>
                    <a:close/>
                  </a:path>
                </a:pathLst>
              </a:cu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20" name="Group 52"/>
              <p:cNvGrpSpPr>
                <a:grpSpLocks/>
              </p:cNvGrpSpPr>
              <p:nvPr/>
            </p:nvGrpSpPr>
            <p:grpSpPr bwMode="auto">
              <a:xfrm>
                <a:off x="3936" y="1748"/>
                <a:ext cx="131" cy="315"/>
                <a:chOff x="3936" y="1748"/>
                <a:chExt cx="131" cy="315"/>
              </a:xfrm>
            </p:grpSpPr>
            <p:sp>
              <p:nvSpPr>
                <p:cNvPr id="473152" name="Freeform 53"/>
                <p:cNvSpPr>
                  <a:spLocks/>
                </p:cNvSpPr>
                <p:nvPr/>
              </p:nvSpPr>
              <p:spPr bwMode="auto">
                <a:xfrm>
                  <a:off x="3965" y="1748"/>
                  <a:ext cx="68" cy="36"/>
                </a:xfrm>
                <a:custGeom>
                  <a:avLst/>
                  <a:gdLst>
                    <a:gd name="T0" fmla="*/ 0 w 68"/>
                    <a:gd name="T1" fmla="*/ 3 h 36"/>
                    <a:gd name="T2" fmla="*/ 15 w 68"/>
                    <a:gd name="T3" fmla="*/ 36 h 36"/>
                    <a:gd name="T4" fmla="*/ 35 w 68"/>
                    <a:gd name="T5" fmla="*/ 0 h 36"/>
                    <a:gd name="T6" fmla="*/ 55 w 68"/>
                    <a:gd name="T7" fmla="*/ 36 h 36"/>
                    <a:gd name="T8" fmla="*/ 68 w 68"/>
                    <a:gd name="T9" fmla="*/ 4 h 36"/>
                    <a:gd name="T10" fmla="*/ 0 w 68"/>
                    <a:gd name="T11" fmla="*/ 3 h 3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8"/>
                    <a:gd name="T19" fmla="*/ 0 h 36"/>
                    <a:gd name="T20" fmla="*/ 68 w 68"/>
                    <a:gd name="T21" fmla="*/ 36 h 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8" h="36">
                      <a:moveTo>
                        <a:pt x="0" y="3"/>
                      </a:moveTo>
                      <a:lnTo>
                        <a:pt x="15" y="36"/>
                      </a:lnTo>
                      <a:lnTo>
                        <a:pt x="35" y="0"/>
                      </a:lnTo>
                      <a:lnTo>
                        <a:pt x="55" y="36"/>
                      </a:lnTo>
                      <a:lnTo>
                        <a:pt x="68" y="4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blipFill dpi="0" rotWithShape="0">
                  <a:blip r:embed="rId14" cstate="print"/>
                  <a:srcRect/>
                  <a:tile tx="0" ty="0" sx="100000" sy="100000" flip="none" algn="tl"/>
                </a:blipFill>
                <a:ln w="12700">
                  <a:solidFill>
                    <a:srgbClr val="0000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53" name="Freeform 54"/>
                <p:cNvSpPr>
                  <a:spLocks/>
                </p:cNvSpPr>
                <p:nvPr/>
              </p:nvSpPr>
              <p:spPr bwMode="auto">
                <a:xfrm>
                  <a:off x="4002" y="1756"/>
                  <a:ext cx="16" cy="291"/>
                </a:xfrm>
                <a:custGeom>
                  <a:avLst/>
                  <a:gdLst>
                    <a:gd name="T0" fmla="*/ 0 w 16"/>
                    <a:gd name="T1" fmla="*/ 0 h 291"/>
                    <a:gd name="T2" fmla="*/ 16 w 16"/>
                    <a:gd name="T3" fmla="*/ 121 h 291"/>
                    <a:gd name="T4" fmla="*/ 16 w 16"/>
                    <a:gd name="T5" fmla="*/ 291 h 291"/>
                    <a:gd name="T6" fmla="*/ 0 w 16"/>
                    <a:gd name="T7" fmla="*/ 0 h 29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6"/>
                    <a:gd name="T13" fmla="*/ 0 h 291"/>
                    <a:gd name="T14" fmla="*/ 16 w 16"/>
                    <a:gd name="T15" fmla="*/ 291 h 29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" h="291">
                      <a:moveTo>
                        <a:pt x="0" y="0"/>
                      </a:moveTo>
                      <a:lnTo>
                        <a:pt x="16" y="121"/>
                      </a:lnTo>
                      <a:lnTo>
                        <a:pt x="16" y="2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dpi="0" rotWithShape="0">
                  <a:blip r:embed="rId14" cstate="print"/>
                  <a:srcRect/>
                  <a:tile tx="0" ty="0" sx="100000" sy="100000" flip="none" algn="tl"/>
                </a:blipFill>
                <a:ln w="12700">
                  <a:solidFill>
                    <a:srgbClr val="0000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54" name="Freeform 55"/>
                <p:cNvSpPr>
                  <a:spLocks/>
                </p:cNvSpPr>
                <p:nvPr/>
              </p:nvSpPr>
              <p:spPr bwMode="auto">
                <a:xfrm>
                  <a:off x="3936" y="2047"/>
                  <a:ext cx="131" cy="16"/>
                </a:xfrm>
                <a:custGeom>
                  <a:avLst/>
                  <a:gdLst>
                    <a:gd name="T0" fmla="*/ 0 w 131"/>
                    <a:gd name="T1" fmla="*/ 16 h 16"/>
                    <a:gd name="T2" fmla="*/ 71 w 131"/>
                    <a:gd name="T3" fmla="*/ 0 h 16"/>
                    <a:gd name="T4" fmla="*/ 131 w 131"/>
                    <a:gd name="T5" fmla="*/ 6 h 16"/>
                    <a:gd name="T6" fmla="*/ 0 w 131"/>
                    <a:gd name="T7" fmla="*/ 16 h 1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31"/>
                    <a:gd name="T13" fmla="*/ 0 h 16"/>
                    <a:gd name="T14" fmla="*/ 131 w 131"/>
                    <a:gd name="T15" fmla="*/ 16 h 1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31" h="16">
                      <a:moveTo>
                        <a:pt x="0" y="16"/>
                      </a:moveTo>
                      <a:lnTo>
                        <a:pt x="71" y="0"/>
                      </a:lnTo>
                      <a:lnTo>
                        <a:pt x="131" y="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blipFill dpi="0" rotWithShape="0">
                  <a:blip r:embed="rId14" cstate="print"/>
                  <a:srcRect/>
                  <a:tile tx="0" ty="0" sx="100000" sy="100000" flip="none" algn="tl"/>
                </a:blipFill>
                <a:ln w="12700">
                  <a:solidFill>
                    <a:srgbClr val="0000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1" name="Group 56"/>
              <p:cNvGrpSpPr>
                <a:grpSpLocks/>
              </p:cNvGrpSpPr>
              <p:nvPr/>
            </p:nvGrpSpPr>
            <p:grpSpPr bwMode="auto">
              <a:xfrm>
                <a:off x="3901" y="2804"/>
                <a:ext cx="177" cy="121"/>
                <a:chOff x="3901" y="2804"/>
                <a:chExt cx="177" cy="121"/>
              </a:xfrm>
            </p:grpSpPr>
            <p:sp>
              <p:nvSpPr>
                <p:cNvPr id="473150" name="Freeform 57"/>
                <p:cNvSpPr>
                  <a:spLocks/>
                </p:cNvSpPr>
                <p:nvPr/>
              </p:nvSpPr>
              <p:spPr bwMode="auto">
                <a:xfrm>
                  <a:off x="3901" y="2815"/>
                  <a:ext cx="69" cy="110"/>
                </a:xfrm>
                <a:custGeom>
                  <a:avLst/>
                  <a:gdLst>
                    <a:gd name="T0" fmla="*/ 13 w 69"/>
                    <a:gd name="T1" fmla="*/ 54 h 110"/>
                    <a:gd name="T2" fmla="*/ 3 w 69"/>
                    <a:gd name="T3" fmla="*/ 71 h 110"/>
                    <a:gd name="T4" fmla="*/ 0 w 69"/>
                    <a:gd name="T5" fmla="*/ 84 h 110"/>
                    <a:gd name="T6" fmla="*/ 0 w 69"/>
                    <a:gd name="T7" fmla="*/ 94 h 110"/>
                    <a:gd name="T8" fmla="*/ 2 w 69"/>
                    <a:gd name="T9" fmla="*/ 101 h 110"/>
                    <a:gd name="T10" fmla="*/ 7 w 69"/>
                    <a:gd name="T11" fmla="*/ 107 h 110"/>
                    <a:gd name="T12" fmla="*/ 16 w 69"/>
                    <a:gd name="T13" fmla="*/ 110 h 110"/>
                    <a:gd name="T14" fmla="*/ 28 w 69"/>
                    <a:gd name="T15" fmla="*/ 109 h 110"/>
                    <a:gd name="T16" fmla="*/ 39 w 69"/>
                    <a:gd name="T17" fmla="*/ 104 h 110"/>
                    <a:gd name="T18" fmla="*/ 48 w 69"/>
                    <a:gd name="T19" fmla="*/ 93 h 110"/>
                    <a:gd name="T20" fmla="*/ 56 w 69"/>
                    <a:gd name="T21" fmla="*/ 78 h 110"/>
                    <a:gd name="T22" fmla="*/ 61 w 69"/>
                    <a:gd name="T23" fmla="*/ 48 h 110"/>
                    <a:gd name="T24" fmla="*/ 69 w 69"/>
                    <a:gd name="T25" fmla="*/ 18 h 110"/>
                    <a:gd name="T26" fmla="*/ 68 w 69"/>
                    <a:gd name="T27" fmla="*/ 0 h 110"/>
                    <a:gd name="T28" fmla="*/ 54 w 69"/>
                    <a:gd name="T29" fmla="*/ 42 h 110"/>
                    <a:gd name="T30" fmla="*/ 42 w 69"/>
                    <a:gd name="T31" fmla="*/ 69 h 110"/>
                    <a:gd name="T32" fmla="*/ 25 w 69"/>
                    <a:gd name="T33" fmla="*/ 69 h 110"/>
                    <a:gd name="T34" fmla="*/ 10 w 69"/>
                    <a:gd name="T35" fmla="*/ 67 h 110"/>
                    <a:gd name="T36" fmla="*/ 13 w 69"/>
                    <a:gd name="T37" fmla="*/ 54 h 11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69"/>
                    <a:gd name="T58" fmla="*/ 0 h 110"/>
                    <a:gd name="T59" fmla="*/ 69 w 69"/>
                    <a:gd name="T60" fmla="*/ 110 h 11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69" h="110">
                      <a:moveTo>
                        <a:pt x="13" y="54"/>
                      </a:moveTo>
                      <a:lnTo>
                        <a:pt x="3" y="71"/>
                      </a:lnTo>
                      <a:lnTo>
                        <a:pt x="0" y="84"/>
                      </a:lnTo>
                      <a:lnTo>
                        <a:pt x="0" y="94"/>
                      </a:lnTo>
                      <a:lnTo>
                        <a:pt x="2" y="101"/>
                      </a:lnTo>
                      <a:lnTo>
                        <a:pt x="7" y="107"/>
                      </a:lnTo>
                      <a:lnTo>
                        <a:pt x="16" y="110"/>
                      </a:lnTo>
                      <a:lnTo>
                        <a:pt x="28" y="109"/>
                      </a:lnTo>
                      <a:lnTo>
                        <a:pt x="39" y="104"/>
                      </a:lnTo>
                      <a:lnTo>
                        <a:pt x="48" y="93"/>
                      </a:lnTo>
                      <a:lnTo>
                        <a:pt x="56" y="78"/>
                      </a:lnTo>
                      <a:lnTo>
                        <a:pt x="61" y="48"/>
                      </a:lnTo>
                      <a:lnTo>
                        <a:pt x="69" y="18"/>
                      </a:lnTo>
                      <a:lnTo>
                        <a:pt x="68" y="0"/>
                      </a:lnTo>
                      <a:lnTo>
                        <a:pt x="54" y="42"/>
                      </a:lnTo>
                      <a:lnTo>
                        <a:pt x="42" y="69"/>
                      </a:lnTo>
                      <a:lnTo>
                        <a:pt x="25" y="69"/>
                      </a:lnTo>
                      <a:lnTo>
                        <a:pt x="10" y="67"/>
                      </a:lnTo>
                      <a:lnTo>
                        <a:pt x="13" y="5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51" name="Freeform 58"/>
                <p:cNvSpPr>
                  <a:spLocks/>
                </p:cNvSpPr>
                <p:nvPr/>
              </p:nvSpPr>
              <p:spPr bwMode="auto">
                <a:xfrm>
                  <a:off x="3999" y="2804"/>
                  <a:ext cx="79" cy="120"/>
                </a:xfrm>
                <a:custGeom>
                  <a:avLst/>
                  <a:gdLst>
                    <a:gd name="T0" fmla="*/ 1 w 79"/>
                    <a:gd name="T1" fmla="*/ 0 h 120"/>
                    <a:gd name="T2" fmla="*/ 0 w 79"/>
                    <a:gd name="T3" fmla="*/ 12 h 120"/>
                    <a:gd name="T4" fmla="*/ 10 w 79"/>
                    <a:gd name="T5" fmla="*/ 42 h 120"/>
                    <a:gd name="T6" fmla="*/ 17 w 79"/>
                    <a:gd name="T7" fmla="*/ 67 h 120"/>
                    <a:gd name="T8" fmla="*/ 25 w 79"/>
                    <a:gd name="T9" fmla="*/ 91 h 120"/>
                    <a:gd name="T10" fmla="*/ 33 w 79"/>
                    <a:gd name="T11" fmla="*/ 104 h 120"/>
                    <a:gd name="T12" fmla="*/ 41 w 79"/>
                    <a:gd name="T13" fmla="*/ 114 h 120"/>
                    <a:gd name="T14" fmla="*/ 52 w 79"/>
                    <a:gd name="T15" fmla="*/ 118 h 120"/>
                    <a:gd name="T16" fmla="*/ 64 w 79"/>
                    <a:gd name="T17" fmla="*/ 120 h 120"/>
                    <a:gd name="T18" fmla="*/ 70 w 79"/>
                    <a:gd name="T19" fmla="*/ 116 h 120"/>
                    <a:gd name="T20" fmla="*/ 76 w 79"/>
                    <a:gd name="T21" fmla="*/ 113 h 120"/>
                    <a:gd name="T22" fmla="*/ 79 w 79"/>
                    <a:gd name="T23" fmla="*/ 101 h 120"/>
                    <a:gd name="T24" fmla="*/ 77 w 79"/>
                    <a:gd name="T25" fmla="*/ 85 h 120"/>
                    <a:gd name="T26" fmla="*/ 70 w 79"/>
                    <a:gd name="T27" fmla="*/ 66 h 120"/>
                    <a:gd name="T28" fmla="*/ 65 w 79"/>
                    <a:gd name="T29" fmla="*/ 56 h 120"/>
                    <a:gd name="T30" fmla="*/ 63 w 79"/>
                    <a:gd name="T31" fmla="*/ 65 h 120"/>
                    <a:gd name="T32" fmla="*/ 60 w 79"/>
                    <a:gd name="T33" fmla="*/ 69 h 120"/>
                    <a:gd name="T34" fmla="*/ 50 w 79"/>
                    <a:gd name="T35" fmla="*/ 72 h 120"/>
                    <a:gd name="T36" fmla="*/ 42 w 79"/>
                    <a:gd name="T37" fmla="*/ 73 h 120"/>
                    <a:gd name="T38" fmla="*/ 26 w 79"/>
                    <a:gd name="T39" fmla="*/ 70 h 120"/>
                    <a:gd name="T40" fmla="*/ 10 w 79"/>
                    <a:gd name="T41" fmla="*/ 23 h 120"/>
                    <a:gd name="T42" fmla="*/ 1 w 79"/>
                    <a:gd name="T43" fmla="*/ 0 h 12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79"/>
                    <a:gd name="T67" fmla="*/ 0 h 120"/>
                    <a:gd name="T68" fmla="*/ 79 w 79"/>
                    <a:gd name="T69" fmla="*/ 120 h 120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79" h="120">
                      <a:moveTo>
                        <a:pt x="1" y="0"/>
                      </a:moveTo>
                      <a:lnTo>
                        <a:pt x="0" y="12"/>
                      </a:lnTo>
                      <a:lnTo>
                        <a:pt x="10" y="42"/>
                      </a:lnTo>
                      <a:lnTo>
                        <a:pt x="17" y="67"/>
                      </a:lnTo>
                      <a:lnTo>
                        <a:pt x="25" y="91"/>
                      </a:lnTo>
                      <a:lnTo>
                        <a:pt x="33" y="104"/>
                      </a:lnTo>
                      <a:lnTo>
                        <a:pt x="41" y="114"/>
                      </a:lnTo>
                      <a:lnTo>
                        <a:pt x="52" y="118"/>
                      </a:lnTo>
                      <a:lnTo>
                        <a:pt x="64" y="120"/>
                      </a:lnTo>
                      <a:lnTo>
                        <a:pt x="70" y="116"/>
                      </a:lnTo>
                      <a:lnTo>
                        <a:pt x="76" y="113"/>
                      </a:lnTo>
                      <a:lnTo>
                        <a:pt x="79" y="101"/>
                      </a:lnTo>
                      <a:lnTo>
                        <a:pt x="77" y="85"/>
                      </a:lnTo>
                      <a:lnTo>
                        <a:pt x="70" y="66"/>
                      </a:lnTo>
                      <a:lnTo>
                        <a:pt x="65" y="56"/>
                      </a:lnTo>
                      <a:lnTo>
                        <a:pt x="63" y="65"/>
                      </a:lnTo>
                      <a:lnTo>
                        <a:pt x="60" y="69"/>
                      </a:lnTo>
                      <a:lnTo>
                        <a:pt x="50" y="72"/>
                      </a:lnTo>
                      <a:lnTo>
                        <a:pt x="42" y="73"/>
                      </a:lnTo>
                      <a:lnTo>
                        <a:pt x="26" y="70"/>
                      </a:lnTo>
                      <a:lnTo>
                        <a:pt x="10" y="23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22" name="Group 59"/>
          <p:cNvGrpSpPr>
            <a:grpSpLocks/>
          </p:cNvGrpSpPr>
          <p:nvPr/>
        </p:nvGrpSpPr>
        <p:grpSpPr bwMode="auto">
          <a:xfrm>
            <a:off x="2286000" y="3886200"/>
            <a:ext cx="2038350" cy="2233613"/>
            <a:chOff x="1440" y="2448"/>
            <a:chExt cx="1284" cy="1407"/>
          </a:xfrm>
        </p:grpSpPr>
        <p:sp>
          <p:nvSpPr>
            <p:cNvPr id="473120" name="Freeform 60"/>
            <p:cNvSpPr>
              <a:spLocks/>
            </p:cNvSpPr>
            <p:nvPr/>
          </p:nvSpPr>
          <p:spPr bwMode="auto">
            <a:xfrm>
              <a:off x="1440" y="2448"/>
              <a:ext cx="1284" cy="1407"/>
            </a:xfrm>
            <a:custGeom>
              <a:avLst/>
              <a:gdLst>
                <a:gd name="T0" fmla="*/ 516 w 1284"/>
                <a:gd name="T1" fmla="*/ 224 h 1407"/>
                <a:gd name="T2" fmla="*/ 498 w 1284"/>
                <a:gd name="T3" fmla="*/ 107 h 1407"/>
                <a:gd name="T4" fmla="*/ 561 w 1284"/>
                <a:gd name="T5" fmla="*/ 13 h 1407"/>
                <a:gd name="T6" fmla="*/ 705 w 1284"/>
                <a:gd name="T7" fmla="*/ 3 h 1407"/>
                <a:gd name="T8" fmla="*/ 776 w 1284"/>
                <a:gd name="T9" fmla="*/ 58 h 1407"/>
                <a:gd name="T10" fmla="*/ 792 w 1284"/>
                <a:gd name="T11" fmla="*/ 154 h 1407"/>
                <a:gd name="T12" fmla="*/ 778 w 1284"/>
                <a:gd name="T13" fmla="*/ 257 h 1407"/>
                <a:gd name="T14" fmla="*/ 848 w 1284"/>
                <a:gd name="T15" fmla="*/ 318 h 1407"/>
                <a:gd name="T16" fmla="*/ 954 w 1284"/>
                <a:gd name="T17" fmla="*/ 344 h 1407"/>
                <a:gd name="T18" fmla="*/ 998 w 1284"/>
                <a:gd name="T19" fmla="*/ 392 h 1407"/>
                <a:gd name="T20" fmla="*/ 1000 w 1284"/>
                <a:gd name="T21" fmla="*/ 460 h 1407"/>
                <a:gd name="T22" fmla="*/ 1041 w 1284"/>
                <a:gd name="T23" fmla="*/ 521 h 1407"/>
                <a:gd name="T24" fmla="*/ 1125 w 1284"/>
                <a:gd name="T25" fmla="*/ 533 h 1407"/>
                <a:gd name="T26" fmla="*/ 1216 w 1284"/>
                <a:gd name="T27" fmla="*/ 528 h 1407"/>
                <a:gd name="T28" fmla="*/ 1270 w 1284"/>
                <a:gd name="T29" fmla="*/ 558 h 1407"/>
                <a:gd name="T30" fmla="*/ 1283 w 1284"/>
                <a:gd name="T31" fmla="*/ 665 h 1407"/>
                <a:gd name="T32" fmla="*/ 1270 w 1284"/>
                <a:gd name="T33" fmla="*/ 808 h 1407"/>
                <a:gd name="T34" fmla="*/ 1215 w 1284"/>
                <a:gd name="T35" fmla="*/ 842 h 1407"/>
                <a:gd name="T36" fmla="*/ 1116 w 1284"/>
                <a:gd name="T37" fmla="*/ 837 h 1407"/>
                <a:gd name="T38" fmla="*/ 1043 w 1284"/>
                <a:gd name="T39" fmla="*/ 848 h 1407"/>
                <a:gd name="T40" fmla="*/ 1002 w 1284"/>
                <a:gd name="T41" fmla="*/ 890 h 1407"/>
                <a:gd name="T42" fmla="*/ 998 w 1284"/>
                <a:gd name="T43" fmla="*/ 971 h 1407"/>
                <a:gd name="T44" fmla="*/ 951 w 1284"/>
                <a:gd name="T45" fmla="*/ 1027 h 1407"/>
                <a:gd name="T46" fmla="*/ 866 w 1284"/>
                <a:gd name="T47" fmla="*/ 1046 h 1407"/>
                <a:gd name="T48" fmla="*/ 792 w 1284"/>
                <a:gd name="T49" fmla="*/ 1085 h 1407"/>
                <a:gd name="T50" fmla="*/ 776 w 1284"/>
                <a:gd name="T51" fmla="*/ 1164 h 1407"/>
                <a:gd name="T52" fmla="*/ 792 w 1284"/>
                <a:gd name="T53" fmla="*/ 1261 h 1407"/>
                <a:gd name="T54" fmla="*/ 757 w 1284"/>
                <a:gd name="T55" fmla="*/ 1353 h 1407"/>
                <a:gd name="T56" fmla="*/ 695 w 1284"/>
                <a:gd name="T57" fmla="*/ 1401 h 1407"/>
                <a:gd name="T58" fmla="*/ 599 w 1284"/>
                <a:gd name="T59" fmla="*/ 1406 h 1407"/>
                <a:gd name="T60" fmla="*/ 527 w 1284"/>
                <a:gd name="T61" fmla="*/ 1370 h 1407"/>
                <a:gd name="T62" fmla="*/ 493 w 1284"/>
                <a:gd name="T63" fmla="*/ 1301 h 1407"/>
                <a:gd name="T64" fmla="*/ 502 w 1284"/>
                <a:gd name="T65" fmla="*/ 1220 h 1407"/>
                <a:gd name="T66" fmla="*/ 507 w 1284"/>
                <a:gd name="T67" fmla="*/ 1147 h 1407"/>
                <a:gd name="T68" fmla="*/ 459 w 1284"/>
                <a:gd name="T69" fmla="*/ 1095 h 1407"/>
                <a:gd name="T70" fmla="*/ 380 w 1284"/>
                <a:gd name="T71" fmla="*/ 1075 h 1407"/>
                <a:gd name="T72" fmla="*/ 304 w 1284"/>
                <a:gd name="T73" fmla="*/ 1045 h 1407"/>
                <a:gd name="T74" fmla="*/ 284 w 1284"/>
                <a:gd name="T75" fmla="*/ 964 h 1407"/>
                <a:gd name="T76" fmla="*/ 261 w 1284"/>
                <a:gd name="T77" fmla="*/ 897 h 1407"/>
                <a:gd name="T78" fmla="*/ 185 w 1284"/>
                <a:gd name="T79" fmla="*/ 872 h 1407"/>
                <a:gd name="T80" fmla="*/ 108 w 1284"/>
                <a:gd name="T81" fmla="*/ 879 h 1407"/>
                <a:gd name="T82" fmla="*/ 25 w 1284"/>
                <a:gd name="T83" fmla="*/ 858 h 1407"/>
                <a:gd name="T84" fmla="*/ 1 w 1284"/>
                <a:gd name="T85" fmla="*/ 764 h 1407"/>
                <a:gd name="T86" fmla="*/ 6 w 1284"/>
                <a:gd name="T87" fmla="*/ 629 h 1407"/>
                <a:gd name="T88" fmla="*/ 31 w 1284"/>
                <a:gd name="T89" fmla="*/ 548 h 1407"/>
                <a:gd name="T90" fmla="*/ 95 w 1284"/>
                <a:gd name="T91" fmla="*/ 527 h 1407"/>
                <a:gd name="T92" fmla="*/ 190 w 1284"/>
                <a:gd name="T93" fmla="*/ 534 h 1407"/>
                <a:gd name="T94" fmla="*/ 274 w 1284"/>
                <a:gd name="T95" fmla="*/ 502 h 1407"/>
                <a:gd name="T96" fmla="*/ 289 w 1284"/>
                <a:gd name="T97" fmla="*/ 427 h 1407"/>
                <a:gd name="T98" fmla="*/ 320 w 1284"/>
                <a:gd name="T99" fmla="*/ 353 h 1407"/>
                <a:gd name="T100" fmla="*/ 409 w 1284"/>
                <a:gd name="T101" fmla="*/ 327 h 140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284"/>
                <a:gd name="T154" fmla="*/ 0 h 1407"/>
                <a:gd name="T155" fmla="*/ 1284 w 1284"/>
                <a:gd name="T156" fmla="*/ 1407 h 140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284" h="1407">
                  <a:moveTo>
                    <a:pt x="489" y="294"/>
                  </a:moveTo>
                  <a:lnTo>
                    <a:pt x="502" y="278"/>
                  </a:lnTo>
                  <a:lnTo>
                    <a:pt x="511" y="263"/>
                  </a:lnTo>
                  <a:lnTo>
                    <a:pt x="516" y="246"/>
                  </a:lnTo>
                  <a:lnTo>
                    <a:pt x="516" y="224"/>
                  </a:lnTo>
                  <a:lnTo>
                    <a:pt x="510" y="199"/>
                  </a:lnTo>
                  <a:lnTo>
                    <a:pt x="505" y="178"/>
                  </a:lnTo>
                  <a:lnTo>
                    <a:pt x="498" y="152"/>
                  </a:lnTo>
                  <a:lnTo>
                    <a:pt x="495" y="124"/>
                  </a:lnTo>
                  <a:lnTo>
                    <a:pt x="498" y="107"/>
                  </a:lnTo>
                  <a:lnTo>
                    <a:pt x="503" y="86"/>
                  </a:lnTo>
                  <a:lnTo>
                    <a:pt x="513" y="64"/>
                  </a:lnTo>
                  <a:lnTo>
                    <a:pt x="527" y="43"/>
                  </a:lnTo>
                  <a:lnTo>
                    <a:pt x="545" y="26"/>
                  </a:lnTo>
                  <a:lnTo>
                    <a:pt x="561" y="13"/>
                  </a:lnTo>
                  <a:lnTo>
                    <a:pt x="583" y="5"/>
                  </a:lnTo>
                  <a:lnTo>
                    <a:pt x="609" y="1"/>
                  </a:lnTo>
                  <a:lnTo>
                    <a:pt x="637" y="0"/>
                  </a:lnTo>
                  <a:lnTo>
                    <a:pt x="675" y="0"/>
                  </a:lnTo>
                  <a:lnTo>
                    <a:pt x="705" y="3"/>
                  </a:lnTo>
                  <a:lnTo>
                    <a:pt x="722" y="9"/>
                  </a:lnTo>
                  <a:lnTo>
                    <a:pt x="735" y="17"/>
                  </a:lnTo>
                  <a:lnTo>
                    <a:pt x="749" y="26"/>
                  </a:lnTo>
                  <a:lnTo>
                    <a:pt x="763" y="40"/>
                  </a:lnTo>
                  <a:lnTo>
                    <a:pt x="776" y="58"/>
                  </a:lnTo>
                  <a:lnTo>
                    <a:pt x="786" y="74"/>
                  </a:lnTo>
                  <a:lnTo>
                    <a:pt x="791" y="88"/>
                  </a:lnTo>
                  <a:lnTo>
                    <a:pt x="795" y="112"/>
                  </a:lnTo>
                  <a:lnTo>
                    <a:pt x="795" y="133"/>
                  </a:lnTo>
                  <a:lnTo>
                    <a:pt x="792" y="154"/>
                  </a:lnTo>
                  <a:lnTo>
                    <a:pt x="788" y="170"/>
                  </a:lnTo>
                  <a:lnTo>
                    <a:pt x="783" y="196"/>
                  </a:lnTo>
                  <a:lnTo>
                    <a:pt x="776" y="223"/>
                  </a:lnTo>
                  <a:lnTo>
                    <a:pt x="773" y="240"/>
                  </a:lnTo>
                  <a:lnTo>
                    <a:pt x="778" y="257"/>
                  </a:lnTo>
                  <a:lnTo>
                    <a:pt x="784" y="269"/>
                  </a:lnTo>
                  <a:lnTo>
                    <a:pt x="795" y="285"/>
                  </a:lnTo>
                  <a:lnTo>
                    <a:pt x="811" y="298"/>
                  </a:lnTo>
                  <a:lnTo>
                    <a:pt x="826" y="309"/>
                  </a:lnTo>
                  <a:lnTo>
                    <a:pt x="848" y="318"/>
                  </a:lnTo>
                  <a:lnTo>
                    <a:pt x="870" y="324"/>
                  </a:lnTo>
                  <a:lnTo>
                    <a:pt x="891" y="329"/>
                  </a:lnTo>
                  <a:lnTo>
                    <a:pt x="913" y="332"/>
                  </a:lnTo>
                  <a:lnTo>
                    <a:pt x="936" y="338"/>
                  </a:lnTo>
                  <a:lnTo>
                    <a:pt x="954" y="344"/>
                  </a:lnTo>
                  <a:lnTo>
                    <a:pt x="968" y="351"/>
                  </a:lnTo>
                  <a:lnTo>
                    <a:pt x="979" y="359"/>
                  </a:lnTo>
                  <a:lnTo>
                    <a:pt x="987" y="368"/>
                  </a:lnTo>
                  <a:lnTo>
                    <a:pt x="993" y="379"/>
                  </a:lnTo>
                  <a:lnTo>
                    <a:pt x="998" y="392"/>
                  </a:lnTo>
                  <a:lnTo>
                    <a:pt x="1000" y="404"/>
                  </a:lnTo>
                  <a:lnTo>
                    <a:pt x="1002" y="415"/>
                  </a:lnTo>
                  <a:lnTo>
                    <a:pt x="1002" y="430"/>
                  </a:lnTo>
                  <a:lnTo>
                    <a:pt x="1000" y="447"/>
                  </a:lnTo>
                  <a:lnTo>
                    <a:pt x="1000" y="460"/>
                  </a:lnTo>
                  <a:lnTo>
                    <a:pt x="1003" y="476"/>
                  </a:lnTo>
                  <a:lnTo>
                    <a:pt x="1010" y="490"/>
                  </a:lnTo>
                  <a:lnTo>
                    <a:pt x="1018" y="502"/>
                  </a:lnTo>
                  <a:lnTo>
                    <a:pt x="1028" y="511"/>
                  </a:lnTo>
                  <a:lnTo>
                    <a:pt x="1041" y="521"/>
                  </a:lnTo>
                  <a:lnTo>
                    <a:pt x="1054" y="527"/>
                  </a:lnTo>
                  <a:lnTo>
                    <a:pt x="1074" y="531"/>
                  </a:lnTo>
                  <a:lnTo>
                    <a:pt x="1091" y="533"/>
                  </a:lnTo>
                  <a:lnTo>
                    <a:pt x="1107" y="534"/>
                  </a:lnTo>
                  <a:lnTo>
                    <a:pt x="1125" y="533"/>
                  </a:lnTo>
                  <a:lnTo>
                    <a:pt x="1147" y="531"/>
                  </a:lnTo>
                  <a:lnTo>
                    <a:pt x="1164" y="530"/>
                  </a:lnTo>
                  <a:lnTo>
                    <a:pt x="1181" y="528"/>
                  </a:lnTo>
                  <a:lnTo>
                    <a:pt x="1197" y="527"/>
                  </a:lnTo>
                  <a:lnTo>
                    <a:pt x="1216" y="528"/>
                  </a:lnTo>
                  <a:lnTo>
                    <a:pt x="1226" y="530"/>
                  </a:lnTo>
                  <a:lnTo>
                    <a:pt x="1238" y="533"/>
                  </a:lnTo>
                  <a:lnTo>
                    <a:pt x="1249" y="539"/>
                  </a:lnTo>
                  <a:lnTo>
                    <a:pt x="1261" y="548"/>
                  </a:lnTo>
                  <a:lnTo>
                    <a:pt x="1270" y="558"/>
                  </a:lnTo>
                  <a:lnTo>
                    <a:pt x="1277" y="573"/>
                  </a:lnTo>
                  <a:lnTo>
                    <a:pt x="1280" y="586"/>
                  </a:lnTo>
                  <a:lnTo>
                    <a:pt x="1282" y="602"/>
                  </a:lnTo>
                  <a:lnTo>
                    <a:pt x="1284" y="631"/>
                  </a:lnTo>
                  <a:lnTo>
                    <a:pt x="1283" y="665"/>
                  </a:lnTo>
                  <a:lnTo>
                    <a:pt x="1284" y="701"/>
                  </a:lnTo>
                  <a:lnTo>
                    <a:pt x="1281" y="743"/>
                  </a:lnTo>
                  <a:lnTo>
                    <a:pt x="1278" y="772"/>
                  </a:lnTo>
                  <a:lnTo>
                    <a:pt x="1275" y="795"/>
                  </a:lnTo>
                  <a:lnTo>
                    <a:pt x="1270" y="808"/>
                  </a:lnTo>
                  <a:lnTo>
                    <a:pt x="1262" y="820"/>
                  </a:lnTo>
                  <a:lnTo>
                    <a:pt x="1253" y="828"/>
                  </a:lnTo>
                  <a:lnTo>
                    <a:pt x="1241" y="835"/>
                  </a:lnTo>
                  <a:lnTo>
                    <a:pt x="1227" y="839"/>
                  </a:lnTo>
                  <a:lnTo>
                    <a:pt x="1215" y="842"/>
                  </a:lnTo>
                  <a:lnTo>
                    <a:pt x="1190" y="843"/>
                  </a:lnTo>
                  <a:lnTo>
                    <a:pt x="1168" y="842"/>
                  </a:lnTo>
                  <a:lnTo>
                    <a:pt x="1150" y="839"/>
                  </a:lnTo>
                  <a:lnTo>
                    <a:pt x="1134" y="838"/>
                  </a:lnTo>
                  <a:lnTo>
                    <a:pt x="1116" y="837"/>
                  </a:lnTo>
                  <a:lnTo>
                    <a:pt x="1100" y="837"/>
                  </a:lnTo>
                  <a:lnTo>
                    <a:pt x="1086" y="838"/>
                  </a:lnTo>
                  <a:lnTo>
                    <a:pt x="1071" y="839"/>
                  </a:lnTo>
                  <a:lnTo>
                    <a:pt x="1053" y="844"/>
                  </a:lnTo>
                  <a:lnTo>
                    <a:pt x="1043" y="848"/>
                  </a:lnTo>
                  <a:lnTo>
                    <a:pt x="1034" y="852"/>
                  </a:lnTo>
                  <a:lnTo>
                    <a:pt x="1022" y="860"/>
                  </a:lnTo>
                  <a:lnTo>
                    <a:pt x="1014" y="870"/>
                  </a:lnTo>
                  <a:lnTo>
                    <a:pt x="1008" y="879"/>
                  </a:lnTo>
                  <a:lnTo>
                    <a:pt x="1002" y="890"/>
                  </a:lnTo>
                  <a:lnTo>
                    <a:pt x="999" y="901"/>
                  </a:lnTo>
                  <a:lnTo>
                    <a:pt x="998" y="913"/>
                  </a:lnTo>
                  <a:lnTo>
                    <a:pt x="999" y="926"/>
                  </a:lnTo>
                  <a:lnTo>
                    <a:pt x="999" y="948"/>
                  </a:lnTo>
                  <a:lnTo>
                    <a:pt x="998" y="971"/>
                  </a:lnTo>
                  <a:lnTo>
                    <a:pt x="992" y="988"/>
                  </a:lnTo>
                  <a:lnTo>
                    <a:pt x="986" y="1002"/>
                  </a:lnTo>
                  <a:lnTo>
                    <a:pt x="977" y="1012"/>
                  </a:lnTo>
                  <a:lnTo>
                    <a:pt x="964" y="1020"/>
                  </a:lnTo>
                  <a:lnTo>
                    <a:pt x="951" y="1027"/>
                  </a:lnTo>
                  <a:lnTo>
                    <a:pt x="936" y="1031"/>
                  </a:lnTo>
                  <a:lnTo>
                    <a:pt x="917" y="1035"/>
                  </a:lnTo>
                  <a:lnTo>
                    <a:pt x="901" y="1040"/>
                  </a:lnTo>
                  <a:lnTo>
                    <a:pt x="882" y="1043"/>
                  </a:lnTo>
                  <a:lnTo>
                    <a:pt x="866" y="1046"/>
                  </a:lnTo>
                  <a:lnTo>
                    <a:pt x="848" y="1050"/>
                  </a:lnTo>
                  <a:lnTo>
                    <a:pt x="834" y="1057"/>
                  </a:lnTo>
                  <a:lnTo>
                    <a:pt x="818" y="1064"/>
                  </a:lnTo>
                  <a:lnTo>
                    <a:pt x="803" y="1073"/>
                  </a:lnTo>
                  <a:lnTo>
                    <a:pt x="792" y="1085"/>
                  </a:lnTo>
                  <a:lnTo>
                    <a:pt x="782" y="1099"/>
                  </a:lnTo>
                  <a:lnTo>
                    <a:pt x="774" y="1116"/>
                  </a:lnTo>
                  <a:lnTo>
                    <a:pt x="772" y="1131"/>
                  </a:lnTo>
                  <a:lnTo>
                    <a:pt x="773" y="1148"/>
                  </a:lnTo>
                  <a:lnTo>
                    <a:pt x="776" y="1164"/>
                  </a:lnTo>
                  <a:lnTo>
                    <a:pt x="781" y="1181"/>
                  </a:lnTo>
                  <a:lnTo>
                    <a:pt x="785" y="1200"/>
                  </a:lnTo>
                  <a:lnTo>
                    <a:pt x="788" y="1217"/>
                  </a:lnTo>
                  <a:lnTo>
                    <a:pt x="792" y="1239"/>
                  </a:lnTo>
                  <a:lnTo>
                    <a:pt x="792" y="1261"/>
                  </a:lnTo>
                  <a:lnTo>
                    <a:pt x="787" y="1283"/>
                  </a:lnTo>
                  <a:lnTo>
                    <a:pt x="782" y="1300"/>
                  </a:lnTo>
                  <a:lnTo>
                    <a:pt x="776" y="1317"/>
                  </a:lnTo>
                  <a:lnTo>
                    <a:pt x="768" y="1333"/>
                  </a:lnTo>
                  <a:lnTo>
                    <a:pt x="757" y="1353"/>
                  </a:lnTo>
                  <a:lnTo>
                    <a:pt x="745" y="1366"/>
                  </a:lnTo>
                  <a:lnTo>
                    <a:pt x="735" y="1375"/>
                  </a:lnTo>
                  <a:lnTo>
                    <a:pt x="722" y="1386"/>
                  </a:lnTo>
                  <a:lnTo>
                    <a:pt x="708" y="1396"/>
                  </a:lnTo>
                  <a:lnTo>
                    <a:pt x="695" y="1401"/>
                  </a:lnTo>
                  <a:lnTo>
                    <a:pt x="683" y="1404"/>
                  </a:lnTo>
                  <a:lnTo>
                    <a:pt x="663" y="1406"/>
                  </a:lnTo>
                  <a:lnTo>
                    <a:pt x="640" y="1407"/>
                  </a:lnTo>
                  <a:lnTo>
                    <a:pt x="612" y="1406"/>
                  </a:lnTo>
                  <a:lnTo>
                    <a:pt x="599" y="1406"/>
                  </a:lnTo>
                  <a:lnTo>
                    <a:pt x="582" y="1403"/>
                  </a:lnTo>
                  <a:lnTo>
                    <a:pt x="564" y="1398"/>
                  </a:lnTo>
                  <a:lnTo>
                    <a:pt x="548" y="1389"/>
                  </a:lnTo>
                  <a:lnTo>
                    <a:pt x="538" y="1381"/>
                  </a:lnTo>
                  <a:lnTo>
                    <a:pt x="527" y="1370"/>
                  </a:lnTo>
                  <a:lnTo>
                    <a:pt x="518" y="1360"/>
                  </a:lnTo>
                  <a:lnTo>
                    <a:pt x="509" y="1347"/>
                  </a:lnTo>
                  <a:lnTo>
                    <a:pt x="502" y="1334"/>
                  </a:lnTo>
                  <a:lnTo>
                    <a:pt x="496" y="1318"/>
                  </a:lnTo>
                  <a:lnTo>
                    <a:pt x="493" y="1301"/>
                  </a:lnTo>
                  <a:lnTo>
                    <a:pt x="492" y="1288"/>
                  </a:lnTo>
                  <a:lnTo>
                    <a:pt x="492" y="1270"/>
                  </a:lnTo>
                  <a:lnTo>
                    <a:pt x="493" y="1255"/>
                  </a:lnTo>
                  <a:lnTo>
                    <a:pt x="498" y="1239"/>
                  </a:lnTo>
                  <a:lnTo>
                    <a:pt x="502" y="1220"/>
                  </a:lnTo>
                  <a:lnTo>
                    <a:pt x="507" y="1202"/>
                  </a:lnTo>
                  <a:lnTo>
                    <a:pt x="510" y="1186"/>
                  </a:lnTo>
                  <a:lnTo>
                    <a:pt x="511" y="1171"/>
                  </a:lnTo>
                  <a:lnTo>
                    <a:pt x="510" y="1159"/>
                  </a:lnTo>
                  <a:lnTo>
                    <a:pt x="507" y="1147"/>
                  </a:lnTo>
                  <a:lnTo>
                    <a:pt x="499" y="1132"/>
                  </a:lnTo>
                  <a:lnTo>
                    <a:pt x="491" y="1122"/>
                  </a:lnTo>
                  <a:lnTo>
                    <a:pt x="481" y="1111"/>
                  </a:lnTo>
                  <a:lnTo>
                    <a:pt x="470" y="1103"/>
                  </a:lnTo>
                  <a:lnTo>
                    <a:pt x="459" y="1095"/>
                  </a:lnTo>
                  <a:lnTo>
                    <a:pt x="443" y="1089"/>
                  </a:lnTo>
                  <a:lnTo>
                    <a:pt x="429" y="1085"/>
                  </a:lnTo>
                  <a:lnTo>
                    <a:pt x="411" y="1081"/>
                  </a:lnTo>
                  <a:lnTo>
                    <a:pt x="395" y="1079"/>
                  </a:lnTo>
                  <a:lnTo>
                    <a:pt x="380" y="1075"/>
                  </a:lnTo>
                  <a:lnTo>
                    <a:pt x="362" y="1071"/>
                  </a:lnTo>
                  <a:lnTo>
                    <a:pt x="347" y="1065"/>
                  </a:lnTo>
                  <a:lnTo>
                    <a:pt x="329" y="1060"/>
                  </a:lnTo>
                  <a:lnTo>
                    <a:pt x="315" y="1054"/>
                  </a:lnTo>
                  <a:lnTo>
                    <a:pt x="304" y="1045"/>
                  </a:lnTo>
                  <a:lnTo>
                    <a:pt x="295" y="1033"/>
                  </a:lnTo>
                  <a:lnTo>
                    <a:pt x="289" y="1018"/>
                  </a:lnTo>
                  <a:lnTo>
                    <a:pt x="284" y="998"/>
                  </a:lnTo>
                  <a:lnTo>
                    <a:pt x="283" y="982"/>
                  </a:lnTo>
                  <a:lnTo>
                    <a:pt x="284" y="964"/>
                  </a:lnTo>
                  <a:lnTo>
                    <a:pt x="286" y="950"/>
                  </a:lnTo>
                  <a:lnTo>
                    <a:pt x="284" y="933"/>
                  </a:lnTo>
                  <a:lnTo>
                    <a:pt x="279" y="920"/>
                  </a:lnTo>
                  <a:lnTo>
                    <a:pt x="270" y="906"/>
                  </a:lnTo>
                  <a:lnTo>
                    <a:pt x="261" y="897"/>
                  </a:lnTo>
                  <a:lnTo>
                    <a:pt x="250" y="888"/>
                  </a:lnTo>
                  <a:lnTo>
                    <a:pt x="235" y="882"/>
                  </a:lnTo>
                  <a:lnTo>
                    <a:pt x="218" y="876"/>
                  </a:lnTo>
                  <a:lnTo>
                    <a:pt x="200" y="874"/>
                  </a:lnTo>
                  <a:lnTo>
                    <a:pt x="185" y="872"/>
                  </a:lnTo>
                  <a:lnTo>
                    <a:pt x="168" y="872"/>
                  </a:lnTo>
                  <a:lnTo>
                    <a:pt x="153" y="874"/>
                  </a:lnTo>
                  <a:lnTo>
                    <a:pt x="138" y="875"/>
                  </a:lnTo>
                  <a:lnTo>
                    <a:pt x="123" y="877"/>
                  </a:lnTo>
                  <a:lnTo>
                    <a:pt x="108" y="879"/>
                  </a:lnTo>
                  <a:lnTo>
                    <a:pt x="83" y="879"/>
                  </a:lnTo>
                  <a:lnTo>
                    <a:pt x="67" y="878"/>
                  </a:lnTo>
                  <a:lnTo>
                    <a:pt x="50" y="874"/>
                  </a:lnTo>
                  <a:lnTo>
                    <a:pt x="38" y="868"/>
                  </a:lnTo>
                  <a:lnTo>
                    <a:pt x="25" y="858"/>
                  </a:lnTo>
                  <a:lnTo>
                    <a:pt x="16" y="847"/>
                  </a:lnTo>
                  <a:lnTo>
                    <a:pt x="10" y="835"/>
                  </a:lnTo>
                  <a:lnTo>
                    <a:pt x="3" y="812"/>
                  </a:lnTo>
                  <a:lnTo>
                    <a:pt x="2" y="788"/>
                  </a:lnTo>
                  <a:lnTo>
                    <a:pt x="1" y="764"/>
                  </a:lnTo>
                  <a:lnTo>
                    <a:pt x="0" y="734"/>
                  </a:lnTo>
                  <a:lnTo>
                    <a:pt x="2" y="708"/>
                  </a:lnTo>
                  <a:lnTo>
                    <a:pt x="3" y="680"/>
                  </a:lnTo>
                  <a:lnTo>
                    <a:pt x="4" y="655"/>
                  </a:lnTo>
                  <a:lnTo>
                    <a:pt x="6" y="629"/>
                  </a:lnTo>
                  <a:lnTo>
                    <a:pt x="9" y="609"/>
                  </a:lnTo>
                  <a:lnTo>
                    <a:pt x="12" y="587"/>
                  </a:lnTo>
                  <a:lnTo>
                    <a:pt x="16" y="570"/>
                  </a:lnTo>
                  <a:lnTo>
                    <a:pt x="22" y="559"/>
                  </a:lnTo>
                  <a:lnTo>
                    <a:pt x="31" y="548"/>
                  </a:lnTo>
                  <a:lnTo>
                    <a:pt x="40" y="541"/>
                  </a:lnTo>
                  <a:lnTo>
                    <a:pt x="52" y="533"/>
                  </a:lnTo>
                  <a:lnTo>
                    <a:pt x="63" y="531"/>
                  </a:lnTo>
                  <a:lnTo>
                    <a:pt x="77" y="528"/>
                  </a:lnTo>
                  <a:lnTo>
                    <a:pt x="95" y="527"/>
                  </a:lnTo>
                  <a:lnTo>
                    <a:pt x="111" y="528"/>
                  </a:lnTo>
                  <a:lnTo>
                    <a:pt x="133" y="531"/>
                  </a:lnTo>
                  <a:lnTo>
                    <a:pt x="152" y="532"/>
                  </a:lnTo>
                  <a:lnTo>
                    <a:pt x="168" y="533"/>
                  </a:lnTo>
                  <a:lnTo>
                    <a:pt x="190" y="534"/>
                  </a:lnTo>
                  <a:lnTo>
                    <a:pt x="213" y="531"/>
                  </a:lnTo>
                  <a:lnTo>
                    <a:pt x="232" y="527"/>
                  </a:lnTo>
                  <a:lnTo>
                    <a:pt x="250" y="520"/>
                  </a:lnTo>
                  <a:lnTo>
                    <a:pt x="262" y="513"/>
                  </a:lnTo>
                  <a:lnTo>
                    <a:pt x="274" y="502"/>
                  </a:lnTo>
                  <a:lnTo>
                    <a:pt x="283" y="488"/>
                  </a:lnTo>
                  <a:lnTo>
                    <a:pt x="289" y="474"/>
                  </a:lnTo>
                  <a:lnTo>
                    <a:pt x="291" y="459"/>
                  </a:lnTo>
                  <a:lnTo>
                    <a:pt x="290" y="448"/>
                  </a:lnTo>
                  <a:lnTo>
                    <a:pt x="289" y="427"/>
                  </a:lnTo>
                  <a:lnTo>
                    <a:pt x="290" y="406"/>
                  </a:lnTo>
                  <a:lnTo>
                    <a:pt x="294" y="390"/>
                  </a:lnTo>
                  <a:lnTo>
                    <a:pt x="299" y="375"/>
                  </a:lnTo>
                  <a:lnTo>
                    <a:pt x="306" y="364"/>
                  </a:lnTo>
                  <a:lnTo>
                    <a:pt x="320" y="353"/>
                  </a:lnTo>
                  <a:lnTo>
                    <a:pt x="335" y="345"/>
                  </a:lnTo>
                  <a:lnTo>
                    <a:pt x="354" y="339"/>
                  </a:lnTo>
                  <a:lnTo>
                    <a:pt x="373" y="334"/>
                  </a:lnTo>
                  <a:lnTo>
                    <a:pt x="389" y="330"/>
                  </a:lnTo>
                  <a:lnTo>
                    <a:pt x="409" y="327"/>
                  </a:lnTo>
                  <a:lnTo>
                    <a:pt x="428" y="323"/>
                  </a:lnTo>
                  <a:lnTo>
                    <a:pt x="450" y="317"/>
                  </a:lnTo>
                  <a:lnTo>
                    <a:pt x="471" y="308"/>
                  </a:lnTo>
                  <a:lnTo>
                    <a:pt x="489" y="294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23" name="Group 61"/>
            <p:cNvGrpSpPr>
              <a:grpSpLocks/>
            </p:cNvGrpSpPr>
            <p:nvPr/>
          </p:nvGrpSpPr>
          <p:grpSpPr bwMode="auto">
            <a:xfrm>
              <a:off x="1872" y="2496"/>
              <a:ext cx="384" cy="1340"/>
              <a:chOff x="2072" y="1390"/>
              <a:chExt cx="370" cy="1532"/>
            </a:xfrm>
          </p:grpSpPr>
          <p:grpSp>
            <p:nvGrpSpPr>
              <p:cNvPr id="24" name="Group 62"/>
              <p:cNvGrpSpPr>
                <a:grpSpLocks/>
              </p:cNvGrpSpPr>
              <p:nvPr/>
            </p:nvGrpSpPr>
            <p:grpSpPr bwMode="auto">
              <a:xfrm>
                <a:off x="2072" y="2773"/>
                <a:ext cx="363" cy="149"/>
                <a:chOff x="2072" y="2773"/>
                <a:chExt cx="363" cy="149"/>
              </a:xfrm>
            </p:grpSpPr>
            <p:sp>
              <p:nvSpPr>
                <p:cNvPr id="473139" name="Freeform 63"/>
                <p:cNvSpPr>
                  <a:spLocks/>
                </p:cNvSpPr>
                <p:nvPr/>
              </p:nvSpPr>
              <p:spPr bwMode="auto">
                <a:xfrm>
                  <a:off x="2072" y="2773"/>
                  <a:ext cx="151" cy="92"/>
                </a:xfrm>
                <a:custGeom>
                  <a:avLst/>
                  <a:gdLst>
                    <a:gd name="T0" fmla="*/ 76 w 151"/>
                    <a:gd name="T1" fmla="*/ 0 h 92"/>
                    <a:gd name="T2" fmla="*/ 52 w 151"/>
                    <a:gd name="T3" fmla="*/ 24 h 92"/>
                    <a:gd name="T4" fmla="*/ 31 w 151"/>
                    <a:gd name="T5" fmla="*/ 50 h 92"/>
                    <a:gd name="T6" fmla="*/ 3 w 151"/>
                    <a:gd name="T7" fmla="*/ 73 h 92"/>
                    <a:gd name="T8" fmla="*/ 0 w 151"/>
                    <a:gd name="T9" fmla="*/ 85 h 92"/>
                    <a:gd name="T10" fmla="*/ 27 w 151"/>
                    <a:gd name="T11" fmla="*/ 92 h 92"/>
                    <a:gd name="T12" fmla="*/ 55 w 151"/>
                    <a:gd name="T13" fmla="*/ 89 h 92"/>
                    <a:gd name="T14" fmla="*/ 90 w 151"/>
                    <a:gd name="T15" fmla="*/ 73 h 92"/>
                    <a:gd name="T16" fmla="*/ 115 w 151"/>
                    <a:gd name="T17" fmla="*/ 58 h 92"/>
                    <a:gd name="T18" fmla="*/ 142 w 151"/>
                    <a:gd name="T19" fmla="*/ 55 h 92"/>
                    <a:gd name="T20" fmla="*/ 151 w 151"/>
                    <a:gd name="T21" fmla="*/ 48 h 92"/>
                    <a:gd name="T22" fmla="*/ 148 w 151"/>
                    <a:gd name="T23" fmla="*/ 5 h 92"/>
                    <a:gd name="T24" fmla="*/ 76 w 151"/>
                    <a:gd name="T25" fmla="*/ 0 h 92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51"/>
                    <a:gd name="T40" fmla="*/ 0 h 92"/>
                    <a:gd name="T41" fmla="*/ 151 w 151"/>
                    <a:gd name="T42" fmla="*/ 92 h 92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51" h="92">
                      <a:moveTo>
                        <a:pt x="76" y="0"/>
                      </a:moveTo>
                      <a:lnTo>
                        <a:pt x="52" y="24"/>
                      </a:lnTo>
                      <a:lnTo>
                        <a:pt x="31" y="50"/>
                      </a:lnTo>
                      <a:lnTo>
                        <a:pt x="3" y="73"/>
                      </a:lnTo>
                      <a:lnTo>
                        <a:pt x="0" y="85"/>
                      </a:lnTo>
                      <a:lnTo>
                        <a:pt x="27" y="92"/>
                      </a:lnTo>
                      <a:lnTo>
                        <a:pt x="55" y="89"/>
                      </a:lnTo>
                      <a:lnTo>
                        <a:pt x="90" y="73"/>
                      </a:lnTo>
                      <a:lnTo>
                        <a:pt x="115" y="58"/>
                      </a:lnTo>
                      <a:lnTo>
                        <a:pt x="142" y="55"/>
                      </a:lnTo>
                      <a:lnTo>
                        <a:pt x="151" y="48"/>
                      </a:lnTo>
                      <a:lnTo>
                        <a:pt x="148" y="5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40" name="Freeform 64"/>
                <p:cNvSpPr>
                  <a:spLocks/>
                </p:cNvSpPr>
                <p:nvPr/>
              </p:nvSpPr>
              <p:spPr bwMode="auto">
                <a:xfrm>
                  <a:off x="2341" y="2820"/>
                  <a:ext cx="94" cy="102"/>
                </a:xfrm>
                <a:custGeom>
                  <a:avLst/>
                  <a:gdLst>
                    <a:gd name="T0" fmla="*/ 1 w 94"/>
                    <a:gd name="T1" fmla="*/ 2 h 102"/>
                    <a:gd name="T2" fmla="*/ 0 w 94"/>
                    <a:gd name="T3" fmla="*/ 28 h 102"/>
                    <a:gd name="T4" fmla="*/ 13 w 94"/>
                    <a:gd name="T5" fmla="*/ 42 h 102"/>
                    <a:gd name="T6" fmla="*/ 16 w 94"/>
                    <a:gd name="T7" fmla="*/ 65 h 102"/>
                    <a:gd name="T8" fmla="*/ 37 w 94"/>
                    <a:gd name="T9" fmla="*/ 87 h 102"/>
                    <a:gd name="T10" fmla="*/ 55 w 94"/>
                    <a:gd name="T11" fmla="*/ 99 h 102"/>
                    <a:gd name="T12" fmla="*/ 71 w 94"/>
                    <a:gd name="T13" fmla="*/ 102 h 102"/>
                    <a:gd name="T14" fmla="*/ 86 w 94"/>
                    <a:gd name="T15" fmla="*/ 101 h 102"/>
                    <a:gd name="T16" fmla="*/ 94 w 94"/>
                    <a:gd name="T17" fmla="*/ 85 h 102"/>
                    <a:gd name="T18" fmla="*/ 92 w 94"/>
                    <a:gd name="T19" fmla="*/ 62 h 102"/>
                    <a:gd name="T20" fmla="*/ 76 w 94"/>
                    <a:gd name="T21" fmla="*/ 36 h 102"/>
                    <a:gd name="T22" fmla="*/ 53 w 94"/>
                    <a:gd name="T23" fmla="*/ 8 h 102"/>
                    <a:gd name="T24" fmla="*/ 52 w 94"/>
                    <a:gd name="T25" fmla="*/ 0 h 102"/>
                    <a:gd name="T26" fmla="*/ 1 w 94"/>
                    <a:gd name="T27" fmla="*/ 2 h 10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94"/>
                    <a:gd name="T43" fmla="*/ 0 h 102"/>
                    <a:gd name="T44" fmla="*/ 94 w 94"/>
                    <a:gd name="T45" fmla="*/ 102 h 10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94" h="102">
                      <a:moveTo>
                        <a:pt x="1" y="2"/>
                      </a:moveTo>
                      <a:lnTo>
                        <a:pt x="0" y="28"/>
                      </a:lnTo>
                      <a:lnTo>
                        <a:pt x="13" y="42"/>
                      </a:lnTo>
                      <a:lnTo>
                        <a:pt x="16" y="65"/>
                      </a:lnTo>
                      <a:lnTo>
                        <a:pt x="37" y="87"/>
                      </a:lnTo>
                      <a:lnTo>
                        <a:pt x="55" y="99"/>
                      </a:lnTo>
                      <a:lnTo>
                        <a:pt x="71" y="102"/>
                      </a:lnTo>
                      <a:lnTo>
                        <a:pt x="86" y="101"/>
                      </a:lnTo>
                      <a:lnTo>
                        <a:pt x="94" y="85"/>
                      </a:lnTo>
                      <a:lnTo>
                        <a:pt x="92" y="62"/>
                      </a:lnTo>
                      <a:lnTo>
                        <a:pt x="76" y="36"/>
                      </a:lnTo>
                      <a:lnTo>
                        <a:pt x="53" y="8"/>
                      </a:lnTo>
                      <a:lnTo>
                        <a:pt x="52" y="0"/>
                      </a:lnTo>
                      <a:lnTo>
                        <a:pt x="1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5" name="Group 65"/>
              <p:cNvGrpSpPr>
                <a:grpSpLocks/>
              </p:cNvGrpSpPr>
              <p:nvPr/>
            </p:nvGrpSpPr>
            <p:grpSpPr bwMode="auto">
              <a:xfrm>
                <a:off x="2109" y="1583"/>
                <a:ext cx="333" cy="1239"/>
                <a:chOff x="2109" y="1583"/>
                <a:chExt cx="333" cy="1239"/>
              </a:xfrm>
            </p:grpSpPr>
            <p:sp>
              <p:nvSpPr>
                <p:cNvPr id="473128" name="Freeform 66"/>
                <p:cNvSpPr>
                  <a:spLocks/>
                </p:cNvSpPr>
                <p:nvPr/>
              </p:nvSpPr>
              <p:spPr bwMode="auto">
                <a:xfrm>
                  <a:off x="2117" y="2224"/>
                  <a:ext cx="45" cy="114"/>
                </a:xfrm>
                <a:custGeom>
                  <a:avLst/>
                  <a:gdLst>
                    <a:gd name="T0" fmla="*/ 2 w 45"/>
                    <a:gd name="T1" fmla="*/ 1 h 114"/>
                    <a:gd name="T2" fmla="*/ 0 w 45"/>
                    <a:gd name="T3" fmla="*/ 64 h 114"/>
                    <a:gd name="T4" fmla="*/ 23 w 45"/>
                    <a:gd name="T5" fmla="*/ 102 h 114"/>
                    <a:gd name="T6" fmla="*/ 35 w 45"/>
                    <a:gd name="T7" fmla="*/ 114 h 114"/>
                    <a:gd name="T8" fmla="*/ 33 w 45"/>
                    <a:gd name="T9" fmla="*/ 60 h 114"/>
                    <a:gd name="T10" fmla="*/ 38 w 45"/>
                    <a:gd name="T11" fmla="*/ 66 h 114"/>
                    <a:gd name="T12" fmla="*/ 44 w 45"/>
                    <a:gd name="T13" fmla="*/ 83 h 114"/>
                    <a:gd name="T14" fmla="*/ 45 w 45"/>
                    <a:gd name="T15" fmla="*/ 64 h 114"/>
                    <a:gd name="T16" fmla="*/ 39 w 45"/>
                    <a:gd name="T17" fmla="*/ 30 h 114"/>
                    <a:gd name="T18" fmla="*/ 24 w 45"/>
                    <a:gd name="T19" fmla="*/ 0 h 114"/>
                    <a:gd name="T20" fmla="*/ 2 w 45"/>
                    <a:gd name="T21" fmla="*/ 1 h 11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45"/>
                    <a:gd name="T34" fmla="*/ 0 h 114"/>
                    <a:gd name="T35" fmla="*/ 45 w 45"/>
                    <a:gd name="T36" fmla="*/ 114 h 114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45" h="114">
                      <a:moveTo>
                        <a:pt x="2" y="1"/>
                      </a:moveTo>
                      <a:lnTo>
                        <a:pt x="0" y="64"/>
                      </a:lnTo>
                      <a:lnTo>
                        <a:pt x="23" y="102"/>
                      </a:lnTo>
                      <a:lnTo>
                        <a:pt x="35" y="114"/>
                      </a:lnTo>
                      <a:lnTo>
                        <a:pt x="33" y="60"/>
                      </a:lnTo>
                      <a:lnTo>
                        <a:pt x="38" y="66"/>
                      </a:lnTo>
                      <a:lnTo>
                        <a:pt x="44" y="83"/>
                      </a:lnTo>
                      <a:lnTo>
                        <a:pt x="45" y="64"/>
                      </a:lnTo>
                      <a:lnTo>
                        <a:pt x="39" y="30"/>
                      </a:lnTo>
                      <a:lnTo>
                        <a:pt x="24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blipFill dpi="0" rotWithShape="0">
                  <a:blip r:embed="rId15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29" name="Freeform 67"/>
                <p:cNvSpPr>
                  <a:spLocks/>
                </p:cNvSpPr>
                <p:nvPr/>
              </p:nvSpPr>
              <p:spPr bwMode="auto">
                <a:xfrm>
                  <a:off x="2139" y="1974"/>
                  <a:ext cx="261" cy="848"/>
                </a:xfrm>
                <a:custGeom>
                  <a:avLst/>
                  <a:gdLst>
                    <a:gd name="T0" fmla="*/ 3 w 261"/>
                    <a:gd name="T1" fmla="*/ 0 h 848"/>
                    <a:gd name="T2" fmla="*/ 0 w 261"/>
                    <a:gd name="T3" fmla="*/ 460 h 848"/>
                    <a:gd name="T4" fmla="*/ 3 w 261"/>
                    <a:gd name="T5" fmla="*/ 803 h 848"/>
                    <a:gd name="T6" fmla="*/ 81 w 261"/>
                    <a:gd name="T7" fmla="*/ 818 h 848"/>
                    <a:gd name="T8" fmla="*/ 93 w 261"/>
                    <a:gd name="T9" fmla="*/ 538 h 848"/>
                    <a:gd name="T10" fmla="*/ 84 w 261"/>
                    <a:gd name="T11" fmla="*/ 511 h 848"/>
                    <a:gd name="T12" fmla="*/ 93 w 261"/>
                    <a:gd name="T13" fmla="*/ 496 h 848"/>
                    <a:gd name="T14" fmla="*/ 93 w 261"/>
                    <a:gd name="T15" fmla="*/ 325 h 848"/>
                    <a:gd name="T16" fmla="*/ 111 w 261"/>
                    <a:gd name="T17" fmla="*/ 379 h 848"/>
                    <a:gd name="T18" fmla="*/ 156 w 261"/>
                    <a:gd name="T19" fmla="*/ 611 h 848"/>
                    <a:gd name="T20" fmla="*/ 195 w 261"/>
                    <a:gd name="T21" fmla="*/ 848 h 848"/>
                    <a:gd name="T22" fmla="*/ 261 w 261"/>
                    <a:gd name="T23" fmla="*/ 848 h 848"/>
                    <a:gd name="T24" fmla="*/ 231 w 261"/>
                    <a:gd name="T25" fmla="*/ 529 h 848"/>
                    <a:gd name="T26" fmla="*/ 219 w 261"/>
                    <a:gd name="T27" fmla="*/ 260 h 848"/>
                    <a:gd name="T28" fmla="*/ 225 w 261"/>
                    <a:gd name="T29" fmla="*/ 6 h 848"/>
                    <a:gd name="T30" fmla="*/ 3 w 261"/>
                    <a:gd name="T31" fmla="*/ 0 h 848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61"/>
                    <a:gd name="T49" fmla="*/ 0 h 848"/>
                    <a:gd name="T50" fmla="*/ 261 w 261"/>
                    <a:gd name="T51" fmla="*/ 848 h 848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61" h="848">
                      <a:moveTo>
                        <a:pt x="3" y="0"/>
                      </a:moveTo>
                      <a:lnTo>
                        <a:pt x="0" y="460"/>
                      </a:lnTo>
                      <a:lnTo>
                        <a:pt x="3" y="803"/>
                      </a:lnTo>
                      <a:lnTo>
                        <a:pt x="81" y="818"/>
                      </a:lnTo>
                      <a:lnTo>
                        <a:pt x="93" y="538"/>
                      </a:lnTo>
                      <a:lnTo>
                        <a:pt x="84" y="511"/>
                      </a:lnTo>
                      <a:lnTo>
                        <a:pt x="93" y="496"/>
                      </a:lnTo>
                      <a:lnTo>
                        <a:pt x="93" y="325"/>
                      </a:lnTo>
                      <a:lnTo>
                        <a:pt x="111" y="379"/>
                      </a:lnTo>
                      <a:lnTo>
                        <a:pt x="156" y="611"/>
                      </a:lnTo>
                      <a:lnTo>
                        <a:pt x="195" y="848"/>
                      </a:lnTo>
                      <a:lnTo>
                        <a:pt x="261" y="848"/>
                      </a:lnTo>
                      <a:lnTo>
                        <a:pt x="231" y="529"/>
                      </a:lnTo>
                      <a:lnTo>
                        <a:pt x="219" y="260"/>
                      </a:lnTo>
                      <a:lnTo>
                        <a:pt x="225" y="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blipFill dpi="0" rotWithShape="0">
                  <a:blip r:embed="rId14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30" name="Freeform 68"/>
                <p:cNvSpPr>
                  <a:spLocks/>
                </p:cNvSpPr>
                <p:nvPr/>
              </p:nvSpPr>
              <p:spPr bwMode="auto">
                <a:xfrm>
                  <a:off x="2109" y="1583"/>
                  <a:ext cx="333" cy="648"/>
                </a:xfrm>
                <a:custGeom>
                  <a:avLst/>
                  <a:gdLst>
                    <a:gd name="T0" fmla="*/ 110 w 333"/>
                    <a:gd name="T1" fmla="*/ 8 h 648"/>
                    <a:gd name="T2" fmla="*/ 9 w 333"/>
                    <a:gd name="T3" fmla="*/ 87 h 648"/>
                    <a:gd name="T4" fmla="*/ 2 w 333"/>
                    <a:gd name="T5" fmla="*/ 295 h 648"/>
                    <a:gd name="T6" fmla="*/ 0 w 333"/>
                    <a:gd name="T7" fmla="*/ 400 h 648"/>
                    <a:gd name="T8" fmla="*/ 6 w 333"/>
                    <a:gd name="T9" fmla="*/ 648 h 648"/>
                    <a:gd name="T10" fmla="*/ 29 w 333"/>
                    <a:gd name="T11" fmla="*/ 648 h 648"/>
                    <a:gd name="T12" fmla="*/ 40 w 333"/>
                    <a:gd name="T13" fmla="*/ 394 h 648"/>
                    <a:gd name="T14" fmla="*/ 253 w 333"/>
                    <a:gd name="T15" fmla="*/ 394 h 648"/>
                    <a:gd name="T16" fmla="*/ 259 w 333"/>
                    <a:gd name="T17" fmla="*/ 330 h 648"/>
                    <a:gd name="T18" fmla="*/ 266 w 333"/>
                    <a:gd name="T19" fmla="*/ 375 h 648"/>
                    <a:gd name="T20" fmla="*/ 251 w 333"/>
                    <a:gd name="T21" fmla="*/ 471 h 648"/>
                    <a:gd name="T22" fmla="*/ 237 w 333"/>
                    <a:gd name="T23" fmla="*/ 615 h 648"/>
                    <a:gd name="T24" fmla="*/ 273 w 333"/>
                    <a:gd name="T25" fmla="*/ 624 h 648"/>
                    <a:gd name="T26" fmla="*/ 333 w 333"/>
                    <a:gd name="T27" fmla="*/ 371 h 648"/>
                    <a:gd name="T28" fmla="*/ 295 w 333"/>
                    <a:gd name="T29" fmla="*/ 73 h 648"/>
                    <a:gd name="T30" fmla="*/ 181 w 333"/>
                    <a:gd name="T31" fmla="*/ 0 h 648"/>
                    <a:gd name="T32" fmla="*/ 131 w 333"/>
                    <a:gd name="T33" fmla="*/ 33 h 648"/>
                    <a:gd name="T34" fmla="*/ 110 w 333"/>
                    <a:gd name="T35" fmla="*/ 8 h 64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33"/>
                    <a:gd name="T55" fmla="*/ 0 h 648"/>
                    <a:gd name="T56" fmla="*/ 333 w 333"/>
                    <a:gd name="T57" fmla="*/ 648 h 64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33" h="648">
                      <a:moveTo>
                        <a:pt x="110" y="8"/>
                      </a:moveTo>
                      <a:lnTo>
                        <a:pt x="9" y="87"/>
                      </a:lnTo>
                      <a:lnTo>
                        <a:pt x="2" y="295"/>
                      </a:lnTo>
                      <a:lnTo>
                        <a:pt x="0" y="400"/>
                      </a:lnTo>
                      <a:lnTo>
                        <a:pt x="6" y="648"/>
                      </a:lnTo>
                      <a:lnTo>
                        <a:pt x="29" y="648"/>
                      </a:lnTo>
                      <a:lnTo>
                        <a:pt x="40" y="394"/>
                      </a:lnTo>
                      <a:lnTo>
                        <a:pt x="253" y="394"/>
                      </a:lnTo>
                      <a:lnTo>
                        <a:pt x="259" y="330"/>
                      </a:lnTo>
                      <a:lnTo>
                        <a:pt x="266" y="375"/>
                      </a:lnTo>
                      <a:lnTo>
                        <a:pt x="251" y="471"/>
                      </a:lnTo>
                      <a:lnTo>
                        <a:pt x="237" y="615"/>
                      </a:lnTo>
                      <a:lnTo>
                        <a:pt x="273" y="624"/>
                      </a:lnTo>
                      <a:lnTo>
                        <a:pt x="333" y="371"/>
                      </a:lnTo>
                      <a:lnTo>
                        <a:pt x="295" y="73"/>
                      </a:lnTo>
                      <a:lnTo>
                        <a:pt x="181" y="0"/>
                      </a:lnTo>
                      <a:lnTo>
                        <a:pt x="131" y="33"/>
                      </a:lnTo>
                      <a:lnTo>
                        <a:pt x="110" y="8"/>
                      </a:lnTo>
                      <a:close/>
                    </a:path>
                  </a:pathLst>
                </a:custGeom>
                <a:blipFill dpi="0" rotWithShape="0">
                  <a:blip r:embed="rId3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31" name="Freeform 69"/>
                <p:cNvSpPr>
                  <a:spLocks/>
                </p:cNvSpPr>
                <p:nvPr/>
              </p:nvSpPr>
              <p:spPr bwMode="auto">
                <a:xfrm>
                  <a:off x="2336" y="2194"/>
                  <a:ext cx="50" cy="108"/>
                </a:xfrm>
                <a:custGeom>
                  <a:avLst/>
                  <a:gdLst>
                    <a:gd name="T0" fmla="*/ 15 w 50"/>
                    <a:gd name="T1" fmla="*/ 0 h 108"/>
                    <a:gd name="T2" fmla="*/ 0 w 50"/>
                    <a:gd name="T3" fmla="*/ 57 h 108"/>
                    <a:gd name="T4" fmla="*/ 26 w 50"/>
                    <a:gd name="T5" fmla="*/ 108 h 108"/>
                    <a:gd name="T6" fmla="*/ 35 w 50"/>
                    <a:gd name="T7" fmla="*/ 102 h 108"/>
                    <a:gd name="T8" fmla="*/ 50 w 50"/>
                    <a:gd name="T9" fmla="*/ 97 h 108"/>
                    <a:gd name="T10" fmla="*/ 44 w 50"/>
                    <a:gd name="T11" fmla="*/ 81 h 108"/>
                    <a:gd name="T12" fmla="*/ 42 w 50"/>
                    <a:gd name="T13" fmla="*/ 61 h 108"/>
                    <a:gd name="T14" fmla="*/ 50 w 50"/>
                    <a:gd name="T15" fmla="*/ 40 h 108"/>
                    <a:gd name="T16" fmla="*/ 44 w 50"/>
                    <a:gd name="T17" fmla="*/ 4 h 108"/>
                    <a:gd name="T18" fmla="*/ 15 w 50"/>
                    <a:gd name="T19" fmla="*/ 0 h 10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50"/>
                    <a:gd name="T31" fmla="*/ 0 h 108"/>
                    <a:gd name="T32" fmla="*/ 50 w 50"/>
                    <a:gd name="T33" fmla="*/ 108 h 10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50" h="108">
                      <a:moveTo>
                        <a:pt x="15" y="0"/>
                      </a:moveTo>
                      <a:lnTo>
                        <a:pt x="0" y="57"/>
                      </a:lnTo>
                      <a:lnTo>
                        <a:pt x="26" y="108"/>
                      </a:lnTo>
                      <a:lnTo>
                        <a:pt x="35" y="102"/>
                      </a:lnTo>
                      <a:lnTo>
                        <a:pt x="50" y="97"/>
                      </a:lnTo>
                      <a:lnTo>
                        <a:pt x="44" y="81"/>
                      </a:lnTo>
                      <a:lnTo>
                        <a:pt x="42" y="61"/>
                      </a:lnTo>
                      <a:lnTo>
                        <a:pt x="50" y="40"/>
                      </a:lnTo>
                      <a:lnTo>
                        <a:pt x="44" y="4"/>
                      </a:lnTo>
                      <a:lnTo>
                        <a:pt x="15" y="0"/>
                      </a:lnTo>
                      <a:close/>
                    </a:path>
                  </a:pathLst>
                </a:custGeom>
                <a:blipFill dpi="0" rotWithShape="0">
                  <a:blip r:embed="rId15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grpSp>
              <p:nvGrpSpPr>
                <p:cNvPr id="26" name="Group 70"/>
                <p:cNvGrpSpPr>
                  <a:grpSpLocks/>
                </p:cNvGrpSpPr>
                <p:nvPr/>
              </p:nvGrpSpPr>
              <p:grpSpPr bwMode="auto">
                <a:xfrm>
                  <a:off x="2149" y="1596"/>
                  <a:ext cx="215" cy="403"/>
                  <a:chOff x="2149" y="1596"/>
                  <a:chExt cx="215" cy="403"/>
                </a:xfrm>
              </p:grpSpPr>
              <p:grpSp>
                <p:nvGrpSpPr>
                  <p:cNvPr id="27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149" y="1596"/>
                    <a:ext cx="215" cy="403"/>
                    <a:chOff x="2149" y="1596"/>
                    <a:chExt cx="215" cy="403"/>
                  </a:xfrm>
                </p:grpSpPr>
                <p:grpSp>
                  <p:nvGrpSpPr>
                    <p:cNvPr id="28" name="Group 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49" y="1979"/>
                      <a:ext cx="215" cy="20"/>
                      <a:chOff x="2149" y="1979"/>
                      <a:chExt cx="215" cy="20"/>
                    </a:xfrm>
                  </p:grpSpPr>
                  <p:sp>
                    <p:nvSpPr>
                      <p:cNvPr id="473137" name="Line 7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49" y="1998"/>
                        <a:ext cx="215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473138" name="Line 7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149" y="1979"/>
                        <a:ext cx="215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sp>
                  <p:nvSpPr>
                    <p:cNvPr id="473136" name="Freeform 75"/>
                    <p:cNvSpPr>
                      <a:spLocks/>
                    </p:cNvSpPr>
                    <p:nvPr/>
                  </p:nvSpPr>
                  <p:spPr bwMode="auto">
                    <a:xfrm>
                      <a:off x="2208" y="1596"/>
                      <a:ext cx="98" cy="58"/>
                    </a:xfrm>
                    <a:custGeom>
                      <a:avLst/>
                      <a:gdLst>
                        <a:gd name="T0" fmla="*/ 0 w 98"/>
                        <a:gd name="T1" fmla="*/ 7 h 58"/>
                        <a:gd name="T2" fmla="*/ 4 w 98"/>
                        <a:gd name="T3" fmla="*/ 58 h 58"/>
                        <a:gd name="T4" fmla="*/ 31 w 98"/>
                        <a:gd name="T5" fmla="*/ 21 h 58"/>
                        <a:gd name="T6" fmla="*/ 50 w 98"/>
                        <a:gd name="T7" fmla="*/ 57 h 58"/>
                        <a:gd name="T8" fmla="*/ 98 w 98"/>
                        <a:gd name="T9" fmla="*/ 0 h 5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8"/>
                        <a:gd name="T16" fmla="*/ 0 h 58"/>
                        <a:gd name="T17" fmla="*/ 98 w 98"/>
                        <a:gd name="T18" fmla="*/ 58 h 5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8" h="58">
                          <a:moveTo>
                            <a:pt x="0" y="7"/>
                          </a:moveTo>
                          <a:lnTo>
                            <a:pt x="4" y="58"/>
                          </a:lnTo>
                          <a:lnTo>
                            <a:pt x="31" y="21"/>
                          </a:lnTo>
                          <a:lnTo>
                            <a:pt x="50" y="57"/>
                          </a:lnTo>
                          <a:lnTo>
                            <a:pt x="98" y="0"/>
                          </a:lnTo>
                        </a:path>
                      </a:pathLst>
                    </a:cu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sp>
                <p:nvSpPr>
                  <p:cNvPr id="473134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238" y="1624"/>
                    <a:ext cx="1" cy="37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</p:grpSp>
          <p:grpSp>
            <p:nvGrpSpPr>
              <p:cNvPr id="29" name="Group 77"/>
              <p:cNvGrpSpPr>
                <a:grpSpLocks/>
              </p:cNvGrpSpPr>
              <p:nvPr/>
            </p:nvGrpSpPr>
            <p:grpSpPr bwMode="auto">
              <a:xfrm>
                <a:off x="2177" y="1390"/>
                <a:ext cx="139" cy="227"/>
                <a:chOff x="2177" y="1390"/>
                <a:chExt cx="139" cy="227"/>
              </a:xfrm>
            </p:grpSpPr>
            <p:sp>
              <p:nvSpPr>
                <p:cNvPr id="473125" name="Freeform 78"/>
                <p:cNvSpPr>
                  <a:spLocks/>
                </p:cNvSpPr>
                <p:nvPr/>
              </p:nvSpPr>
              <p:spPr bwMode="auto">
                <a:xfrm>
                  <a:off x="2181" y="1401"/>
                  <a:ext cx="129" cy="216"/>
                </a:xfrm>
                <a:custGeom>
                  <a:avLst/>
                  <a:gdLst>
                    <a:gd name="T0" fmla="*/ 5 w 129"/>
                    <a:gd name="T1" fmla="*/ 39 h 216"/>
                    <a:gd name="T2" fmla="*/ 2 w 129"/>
                    <a:gd name="T3" fmla="*/ 61 h 216"/>
                    <a:gd name="T4" fmla="*/ 1 w 129"/>
                    <a:gd name="T5" fmla="*/ 69 h 216"/>
                    <a:gd name="T6" fmla="*/ 5 w 129"/>
                    <a:gd name="T7" fmla="*/ 77 h 216"/>
                    <a:gd name="T8" fmla="*/ 0 w 129"/>
                    <a:gd name="T9" fmla="*/ 93 h 216"/>
                    <a:gd name="T10" fmla="*/ 3 w 129"/>
                    <a:gd name="T11" fmla="*/ 118 h 216"/>
                    <a:gd name="T12" fmla="*/ 6 w 129"/>
                    <a:gd name="T13" fmla="*/ 131 h 216"/>
                    <a:gd name="T14" fmla="*/ 9 w 129"/>
                    <a:gd name="T15" fmla="*/ 143 h 216"/>
                    <a:gd name="T16" fmla="*/ 13 w 129"/>
                    <a:gd name="T17" fmla="*/ 155 h 216"/>
                    <a:gd name="T18" fmla="*/ 18 w 129"/>
                    <a:gd name="T19" fmla="*/ 168 h 216"/>
                    <a:gd name="T20" fmla="*/ 28 w 129"/>
                    <a:gd name="T21" fmla="*/ 171 h 216"/>
                    <a:gd name="T22" fmla="*/ 38 w 129"/>
                    <a:gd name="T23" fmla="*/ 174 h 216"/>
                    <a:gd name="T24" fmla="*/ 38 w 129"/>
                    <a:gd name="T25" fmla="*/ 184 h 216"/>
                    <a:gd name="T26" fmla="*/ 37 w 129"/>
                    <a:gd name="T27" fmla="*/ 191 h 216"/>
                    <a:gd name="T28" fmla="*/ 57 w 129"/>
                    <a:gd name="T29" fmla="*/ 216 h 216"/>
                    <a:gd name="T30" fmla="*/ 110 w 129"/>
                    <a:gd name="T31" fmla="*/ 184 h 216"/>
                    <a:gd name="T32" fmla="*/ 112 w 129"/>
                    <a:gd name="T33" fmla="*/ 124 h 216"/>
                    <a:gd name="T34" fmla="*/ 119 w 129"/>
                    <a:gd name="T35" fmla="*/ 107 h 216"/>
                    <a:gd name="T36" fmla="*/ 123 w 129"/>
                    <a:gd name="T37" fmla="*/ 94 h 216"/>
                    <a:gd name="T38" fmla="*/ 127 w 129"/>
                    <a:gd name="T39" fmla="*/ 78 h 216"/>
                    <a:gd name="T40" fmla="*/ 129 w 129"/>
                    <a:gd name="T41" fmla="*/ 64 h 216"/>
                    <a:gd name="T42" fmla="*/ 128 w 129"/>
                    <a:gd name="T43" fmla="*/ 51 h 216"/>
                    <a:gd name="T44" fmla="*/ 126 w 129"/>
                    <a:gd name="T45" fmla="*/ 37 h 216"/>
                    <a:gd name="T46" fmla="*/ 123 w 129"/>
                    <a:gd name="T47" fmla="*/ 26 h 216"/>
                    <a:gd name="T48" fmla="*/ 118 w 129"/>
                    <a:gd name="T49" fmla="*/ 17 h 216"/>
                    <a:gd name="T50" fmla="*/ 110 w 129"/>
                    <a:gd name="T51" fmla="*/ 10 h 216"/>
                    <a:gd name="T52" fmla="*/ 101 w 129"/>
                    <a:gd name="T53" fmla="*/ 6 h 216"/>
                    <a:gd name="T54" fmla="*/ 90 w 129"/>
                    <a:gd name="T55" fmla="*/ 3 h 216"/>
                    <a:gd name="T56" fmla="*/ 78 w 129"/>
                    <a:gd name="T57" fmla="*/ 1 h 216"/>
                    <a:gd name="T58" fmla="*/ 63 w 129"/>
                    <a:gd name="T59" fmla="*/ 0 h 216"/>
                    <a:gd name="T60" fmla="*/ 49 w 129"/>
                    <a:gd name="T61" fmla="*/ 1 h 216"/>
                    <a:gd name="T62" fmla="*/ 33 w 129"/>
                    <a:gd name="T63" fmla="*/ 5 h 216"/>
                    <a:gd name="T64" fmla="*/ 24 w 129"/>
                    <a:gd name="T65" fmla="*/ 11 h 216"/>
                    <a:gd name="T66" fmla="*/ 15 w 129"/>
                    <a:gd name="T67" fmla="*/ 17 h 216"/>
                    <a:gd name="T68" fmla="*/ 9 w 129"/>
                    <a:gd name="T69" fmla="*/ 27 h 216"/>
                    <a:gd name="T70" fmla="*/ 5 w 129"/>
                    <a:gd name="T71" fmla="*/ 39 h 21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29"/>
                    <a:gd name="T109" fmla="*/ 0 h 216"/>
                    <a:gd name="T110" fmla="*/ 129 w 129"/>
                    <a:gd name="T111" fmla="*/ 216 h 21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29" h="216">
                      <a:moveTo>
                        <a:pt x="5" y="39"/>
                      </a:moveTo>
                      <a:lnTo>
                        <a:pt x="2" y="61"/>
                      </a:lnTo>
                      <a:lnTo>
                        <a:pt x="1" y="69"/>
                      </a:lnTo>
                      <a:lnTo>
                        <a:pt x="5" y="77"/>
                      </a:lnTo>
                      <a:lnTo>
                        <a:pt x="0" y="93"/>
                      </a:lnTo>
                      <a:lnTo>
                        <a:pt x="3" y="118"/>
                      </a:lnTo>
                      <a:lnTo>
                        <a:pt x="6" y="131"/>
                      </a:lnTo>
                      <a:lnTo>
                        <a:pt x="9" y="143"/>
                      </a:lnTo>
                      <a:lnTo>
                        <a:pt x="13" y="155"/>
                      </a:lnTo>
                      <a:lnTo>
                        <a:pt x="18" y="168"/>
                      </a:lnTo>
                      <a:lnTo>
                        <a:pt x="28" y="171"/>
                      </a:lnTo>
                      <a:lnTo>
                        <a:pt x="38" y="174"/>
                      </a:lnTo>
                      <a:lnTo>
                        <a:pt x="38" y="184"/>
                      </a:lnTo>
                      <a:lnTo>
                        <a:pt x="37" y="191"/>
                      </a:lnTo>
                      <a:lnTo>
                        <a:pt x="57" y="216"/>
                      </a:lnTo>
                      <a:lnTo>
                        <a:pt x="110" y="184"/>
                      </a:lnTo>
                      <a:lnTo>
                        <a:pt x="112" y="124"/>
                      </a:lnTo>
                      <a:lnTo>
                        <a:pt x="119" y="107"/>
                      </a:lnTo>
                      <a:lnTo>
                        <a:pt x="123" y="94"/>
                      </a:lnTo>
                      <a:lnTo>
                        <a:pt x="127" y="78"/>
                      </a:lnTo>
                      <a:lnTo>
                        <a:pt x="129" y="64"/>
                      </a:lnTo>
                      <a:lnTo>
                        <a:pt x="128" y="51"/>
                      </a:lnTo>
                      <a:lnTo>
                        <a:pt x="126" y="37"/>
                      </a:lnTo>
                      <a:lnTo>
                        <a:pt x="123" y="26"/>
                      </a:lnTo>
                      <a:lnTo>
                        <a:pt x="118" y="17"/>
                      </a:lnTo>
                      <a:lnTo>
                        <a:pt x="110" y="10"/>
                      </a:lnTo>
                      <a:lnTo>
                        <a:pt x="101" y="6"/>
                      </a:lnTo>
                      <a:lnTo>
                        <a:pt x="90" y="3"/>
                      </a:lnTo>
                      <a:lnTo>
                        <a:pt x="78" y="1"/>
                      </a:lnTo>
                      <a:lnTo>
                        <a:pt x="63" y="0"/>
                      </a:lnTo>
                      <a:lnTo>
                        <a:pt x="49" y="1"/>
                      </a:lnTo>
                      <a:lnTo>
                        <a:pt x="33" y="5"/>
                      </a:lnTo>
                      <a:lnTo>
                        <a:pt x="24" y="11"/>
                      </a:lnTo>
                      <a:lnTo>
                        <a:pt x="15" y="17"/>
                      </a:lnTo>
                      <a:lnTo>
                        <a:pt x="9" y="27"/>
                      </a:lnTo>
                      <a:lnTo>
                        <a:pt x="5" y="39"/>
                      </a:lnTo>
                      <a:close/>
                    </a:path>
                  </a:pathLst>
                </a:custGeom>
                <a:blipFill dpi="0" rotWithShape="0">
                  <a:blip r:embed="rId15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26" name="Freeform 79"/>
                <p:cNvSpPr>
                  <a:spLocks/>
                </p:cNvSpPr>
                <p:nvPr/>
              </p:nvSpPr>
              <p:spPr bwMode="auto">
                <a:xfrm>
                  <a:off x="2227" y="1518"/>
                  <a:ext cx="65" cy="67"/>
                </a:xfrm>
                <a:custGeom>
                  <a:avLst/>
                  <a:gdLst>
                    <a:gd name="T0" fmla="*/ 54 w 65"/>
                    <a:gd name="T1" fmla="*/ 18 h 67"/>
                    <a:gd name="T2" fmla="*/ 48 w 65"/>
                    <a:gd name="T3" fmla="*/ 34 h 67"/>
                    <a:gd name="T4" fmla="*/ 0 w 65"/>
                    <a:gd name="T5" fmla="*/ 58 h 67"/>
                    <a:gd name="T6" fmla="*/ 25 w 65"/>
                    <a:gd name="T7" fmla="*/ 52 h 67"/>
                    <a:gd name="T8" fmla="*/ 36 w 65"/>
                    <a:gd name="T9" fmla="*/ 49 h 67"/>
                    <a:gd name="T10" fmla="*/ 49 w 65"/>
                    <a:gd name="T11" fmla="*/ 51 h 67"/>
                    <a:gd name="T12" fmla="*/ 59 w 65"/>
                    <a:gd name="T13" fmla="*/ 55 h 67"/>
                    <a:gd name="T14" fmla="*/ 64 w 65"/>
                    <a:gd name="T15" fmla="*/ 67 h 67"/>
                    <a:gd name="T16" fmla="*/ 65 w 65"/>
                    <a:gd name="T17" fmla="*/ 20 h 67"/>
                    <a:gd name="T18" fmla="*/ 63 w 65"/>
                    <a:gd name="T19" fmla="*/ 10 h 67"/>
                    <a:gd name="T20" fmla="*/ 56 w 65"/>
                    <a:gd name="T21" fmla="*/ 0 h 67"/>
                    <a:gd name="T22" fmla="*/ 54 w 65"/>
                    <a:gd name="T23" fmla="*/ 18 h 6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65"/>
                    <a:gd name="T37" fmla="*/ 0 h 67"/>
                    <a:gd name="T38" fmla="*/ 65 w 65"/>
                    <a:gd name="T39" fmla="*/ 67 h 6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65" h="67">
                      <a:moveTo>
                        <a:pt x="54" y="18"/>
                      </a:moveTo>
                      <a:lnTo>
                        <a:pt x="48" y="34"/>
                      </a:lnTo>
                      <a:lnTo>
                        <a:pt x="0" y="58"/>
                      </a:lnTo>
                      <a:lnTo>
                        <a:pt x="25" y="52"/>
                      </a:lnTo>
                      <a:lnTo>
                        <a:pt x="36" y="49"/>
                      </a:lnTo>
                      <a:lnTo>
                        <a:pt x="49" y="51"/>
                      </a:lnTo>
                      <a:lnTo>
                        <a:pt x="59" y="55"/>
                      </a:lnTo>
                      <a:lnTo>
                        <a:pt x="64" y="67"/>
                      </a:lnTo>
                      <a:lnTo>
                        <a:pt x="65" y="20"/>
                      </a:lnTo>
                      <a:lnTo>
                        <a:pt x="63" y="10"/>
                      </a:lnTo>
                      <a:lnTo>
                        <a:pt x="56" y="0"/>
                      </a:lnTo>
                      <a:lnTo>
                        <a:pt x="54" y="18"/>
                      </a:lnTo>
                      <a:close/>
                    </a:path>
                  </a:pathLst>
                </a:custGeom>
                <a:blipFill dpi="0" rotWithShape="0">
                  <a:blip r:embed="rId13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27" name="Freeform 80"/>
                <p:cNvSpPr>
                  <a:spLocks/>
                </p:cNvSpPr>
                <p:nvPr/>
              </p:nvSpPr>
              <p:spPr bwMode="auto">
                <a:xfrm>
                  <a:off x="2177" y="1390"/>
                  <a:ext cx="139" cy="156"/>
                </a:xfrm>
                <a:custGeom>
                  <a:avLst/>
                  <a:gdLst>
                    <a:gd name="T0" fmla="*/ 25 w 139"/>
                    <a:gd name="T1" fmla="*/ 13 h 156"/>
                    <a:gd name="T2" fmla="*/ 37 w 139"/>
                    <a:gd name="T3" fmla="*/ 7 h 156"/>
                    <a:gd name="T4" fmla="*/ 47 w 139"/>
                    <a:gd name="T5" fmla="*/ 4 h 156"/>
                    <a:gd name="T6" fmla="*/ 64 w 139"/>
                    <a:gd name="T7" fmla="*/ 0 h 156"/>
                    <a:gd name="T8" fmla="*/ 76 w 139"/>
                    <a:gd name="T9" fmla="*/ 0 h 156"/>
                    <a:gd name="T10" fmla="*/ 89 w 139"/>
                    <a:gd name="T11" fmla="*/ 0 h 156"/>
                    <a:gd name="T12" fmla="*/ 102 w 139"/>
                    <a:gd name="T13" fmla="*/ 3 h 156"/>
                    <a:gd name="T14" fmla="*/ 111 w 139"/>
                    <a:gd name="T15" fmla="*/ 3 h 156"/>
                    <a:gd name="T16" fmla="*/ 120 w 139"/>
                    <a:gd name="T17" fmla="*/ 6 h 156"/>
                    <a:gd name="T18" fmla="*/ 128 w 139"/>
                    <a:gd name="T19" fmla="*/ 13 h 156"/>
                    <a:gd name="T20" fmla="*/ 134 w 139"/>
                    <a:gd name="T21" fmla="*/ 21 h 156"/>
                    <a:gd name="T22" fmla="*/ 135 w 139"/>
                    <a:gd name="T23" fmla="*/ 33 h 156"/>
                    <a:gd name="T24" fmla="*/ 137 w 139"/>
                    <a:gd name="T25" fmla="*/ 48 h 156"/>
                    <a:gd name="T26" fmla="*/ 139 w 139"/>
                    <a:gd name="T27" fmla="*/ 69 h 156"/>
                    <a:gd name="T28" fmla="*/ 138 w 139"/>
                    <a:gd name="T29" fmla="*/ 87 h 156"/>
                    <a:gd name="T30" fmla="*/ 134 w 139"/>
                    <a:gd name="T31" fmla="*/ 103 h 156"/>
                    <a:gd name="T32" fmla="*/ 131 w 139"/>
                    <a:gd name="T33" fmla="*/ 117 h 156"/>
                    <a:gd name="T34" fmla="*/ 127 w 139"/>
                    <a:gd name="T35" fmla="*/ 127 h 156"/>
                    <a:gd name="T36" fmla="*/ 123 w 139"/>
                    <a:gd name="T37" fmla="*/ 137 h 156"/>
                    <a:gd name="T38" fmla="*/ 119 w 139"/>
                    <a:gd name="T39" fmla="*/ 146 h 156"/>
                    <a:gd name="T40" fmla="*/ 114 w 139"/>
                    <a:gd name="T41" fmla="*/ 156 h 156"/>
                    <a:gd name="T42" fmla="*/ 109 w 139"/>
                    <a:gd name="T43" fmla="*/ 156 h 156"/>
                    <a:gd name="T44" fmla="*/ 111 w 139"/>
                    <a:gd name="T45" fmla="*/ 142 h 156"/>
                    <a:gd name="T46" fmla="*/ 108 w 139"/>
                    <a:gd name="T47" fmla="*/ 133 h 156"/>
                    <a:gd name="T48" fmla="*/ 106 w 139"/>
                    <a:gd name="T49" fmla="*/ 127 h 156"/>
                    <a:gd name="T50" fmla="*/ 109 w 139"/>
                    <a:gd name="T51" fmla="*/ 118 h 156"/>
                    <a:gd name="T52" fmla="*/ 111 w 139"/>
                    <a:gd name="T53" fmla="*/ 103 h 156"/>
                    <a:gd name="T54" fmla="*/ 107 w 139"/>
                    <a:gd name="T55" fmla="*/ 99 h 156"/>
                    <a:gd name="T56" fmla="*/ 101 w 139"/>
                    <a:gd name="T57" fmla="*/ 106 h 156"/>
                    <a:gd name="T58" fmla="*/ 96 w 139"/>
                    <a:gd name="T59" fmla="*/ 114 h 156"/>
                    <a:gd name="T60" fmla="*/ 97 w 139"/>
                    <a:gd name="T61" fmla="*/ 99 h 156"/>
                    <a:gd name="T62" fmla="*/ 94 w 139"/>
                    <a:gd name="T63" fmla="*/ 80 h 156"/>
                    <a:gd name="T64" fmla="*/ 94 w 139"/>
                    <a:gd name="T65" fmla="*/ 60 h 156"/>
                    <a:gd name="T66" fmla="*/ 93 w 139"/>
                    <a:gd name="T67" fmla="*/ 49 h 156"/>
                    <a:gd name="T68" fmla="*/ 98 w 139"/>
                    <a:gd name="T69" fmla="*/ 44 h 156"/>
                    <a:gd name="T70" fmla="*/ 88 w 139"/>
                    <a:gd name="T71" fmla="*/ 47 h 156"/>
                    <a:gd name="T72" fmla="*/ 80 w 139"/>
                    <a:gd name="T73" fmla="*/ 50 h 156"/>
                    <a:gd name="T74" fmla="*/ 73 w 139"/>
                    <a:gd name="T75" fmla="*/ 51 h 156"/>
                    <a:gd name="T76" fmla="*/ 59 w 139"/>
                    <a:gd name="T77" fmla="*/ 53 h 156"/>
                    <a:gd name="T78" fmla="*/ 51 w 139"/>
                    <a:gd name="T79" fmla="*/ 56 h 156"/>
                    <a:gd name="T80" fmla="*/ 63 w 139"/>
                    <a:gd name="T81" fmla="*/ 50 h 156"/>
                    <a:gd name="T82" fmla="*/ 56 w 139"/>
                    <a:gd name="T83" fmla="*/ 50 h 156"/>
                    <a:gd name="T84" fmla="*/ 40 w 139"/>
                    <a:gd name="T85" fmla="*/ 50 h 156"/>
                    <a:gd name="T86" fmla="*/ 28 w 139"/>
                    <a:gd name="T87" fmla="*/ 48 h 156"/>
                    <a:gd name="T88" fmla="*/ 13 w 139"/>
                    <a:gd name="T89" fmla="*/ 49 h 156"/>
                    <a:gd name="T90" fmla="*/ 9 w 139"/>
                    <a:gd name="T91" fmla="*/ 59 h 156"/>
                    <a:gd name="T92" fmla="*/ 7 w 139"/>
                    <a:gd name="T93" fmla="*/ 71 h 156"/>
                    <a:gd name="T94" fmla="*/ 4 w 139"/>
                    <a:gd name="T95" fmla="*/ 56 h 156"/>
                    <a:gd name="T96" fmla="*/ 0 w 139"/>
                    <a:gd name="T97" fmla="*/ 39 h 156"/>
                    <a:gd name="T98" fmla="*/ 7 w 139"/>
                    <a:gd name="T99" fmla="*/ 27 h 156"/>
                    <a:gd name="T100" fmla="*/ 15 w 139"/>
                    <a:gd name="T101" fmla="*/ 19 h 156"/>
                    <a:gd name="T102" fmla="*/ 25 w 139"/>
                    <a:gd name="T103" fmla="*/ 13 h 15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39"/>
                    <a:gd name="T157" fmla="*/ 0 h 156"/>
                    <a:gd name="T158" fmla="*/ 139 w 139"/>
                    <a:gd name="T159" fmla="*/ 156 h 15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39" h="156">
                      <a:moveTo>
                        <a:pt x="25" y="13"/>
                      </a:moveTo>
                      <a:lnTo>
                        <a:pt x="37" y="7"/>
                      </a:lnTo>
                      <a:lnTo>
                        <a:pt x="47" y="4"/>
                      </a:lnTo>
                      <a:lnTo>
                        <a:pt x="64" y="0"/>
                      </a:lnTo>
                      <a:lnTo>
                        <a:pt x="76" y="0"/>
                      </a:lnTo>
                      <a:lnTo>
                        <a:pt x="89" y="0"/>
                      </a:lnTo>
                      <a:lnTo>
                        <a:pt x="102" y="3"/>
                      </a:lnTo>
                      <a:lnTo>
                        <a:pt x="111" y="3"/>
                      </a:lnTo>
                      <a:lnTo>
                        <a:pt x="120" y="6"/>
                      </a:lnTo>
                      <a:lnTo>
                        <a:pt x="128" y="13"/>
                      </a:lnTo>
                      <a:lnTo>
                        <a:pt x="134" y="21"/>
                      </a:lnTo>
                      <a:lnTo>
                        <a:pt x="135" y="33"/>
                      </a:lnTo>
                      <a:lnTo>
                        <a:pt x="137" y="48"/>
                      </a:lnTo>
                      <a:lnTo>
                        <a:pt x="139" y="69"/>
                      </a:lnTo>
                      <a:lnTo>
                        <a:pt x="138" y="87"/>
                      </a:lnTo>
                      <a:lnTo>
                        <a:pt x="134" y="103"/>
                      </a:lnTo>
                      <a:lnTo>
                        <a:pt x="131" y="117"/>
                      </a:lnTo>
                      <a:lnTo>
                        <a:pt x="127" y="127"/>
                      </a:lnTo>
                      <a:lnTo>
                        <a:pt x="123" y="137"/>
                      </a:lnTo>
                      <a:lnTo>
                        <a:pt x="119" y="146"/>
                      </a:lnTo>
                      <a:lnTo>
                        <a:pt x="114" y="156"/>
                      </a:lnTo>
                      <a:lnTo>
                        <a:pt x="109" y="156"/>
                      </a:lnTo>
                      <a:lnTo>
                        <a:pt x="111" y="142"/>
                      </a:lnTo>
                      <a:lnTo>
                        <a:pt x="108" y="133"/>
                      </a:lnTo>
                      <a:lnTo>
                        <a:pt x="106" y="127"/>
                      </a:lnTo>
                      <a:lnTo>
                        <a:pt x="109" y="118"/>
                      </a:lnTo>
                      <a:lnTo>
                        <a:pt x="111" y="103"/>
                      </a:lnTo>
                      <a:lnTo>
                        <a:pt x="107" y="99"/>
                      </a:lnTo>
                      <a:lnTo>
                        <a:pt x="101" y="106"/>
                      </a:lnTo>
                      <a:lnTo>
                        <a:pt x="96" y="114"/>
                      </a:lnTo>
                      <a:lnTo>
                        <a:pt x="97" y="99"/>
                      </a:lnTo>
                      <a:lnTo>
                        <a:pt x="94" y="80"/>
                      </a:lnTo>
                      <a:lnTo>
                        <a:pt x="94" y="60"/>
                      </a:lnTo>
                      <a:lnTo>
                        <a:pt x="93" y="49"/>
                      </a:lnTo>
                      <a:lnTo>
                        <a:pt x="98" y="44"/>
                      </a:lnTo>
                      <a:lnTo>
                        <a:pt x="88" y="47"/>
                      </a:lnTo>
                      <a:lnTo>
                        <a:pt x="80" y="50"/>
                      </a:lnTo>
                      <a:lnTo>
                        <a:pt x="73" y="51"/>
                      </a:lnTo>
                      <a:lnTo>
                        <a:pt x="59" y="53"/>
                      </a:lnTo>
                      <a:lnTo>
                        <a:pt x="51" y="56"/>
                      </a:lnTo>
                      <a:lnTo>
                        <a:pt x="63" y="50"/>
                      </a:lnTo>
                      <a:lnTo>
                        <a:pt x="56" y="50"/>
                      </a:lnTo>
                      <a:lnTo>
                        <a:pt x="40" y="50"/>
                      </a:lnTo>
                      <a:lnTo>
                        <a:pt x="28" y="48"/>
                      </a:lnTo>
                      <a:lnTo>
                        <a:pt x="13" y="49"/>
                      </a:lnTo>
                      <a:lnTo>
                        <a:pt x="9" y="59"/>
                      </a:lnTo>
                      <a:lnTo>
                        <a:pt x="7" y="71"/>
                      </a:lnTo>
                      <a:lnTo>
                        <a:pt x="4" y="56"/>
                      </a:lnTo>
                      <a:lnTo>
                        <a:pt x="0" y="39"/>
                      </a:lnTo>
                      <a:lnTo>
                        <a:pt x="7" y="27"/>
                      </a:lnTo>
                      <a:lnTo>
                        <a:pt x="15" y="19"/>
                      </a:lnTo>
                      <a:lnTo>
                        <a:pt x="25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30" name="Group 81"/>
          <p:cNvGrpSpPr>
            <a:grpSpLocks/>
          </p:cNvGrpSpPr>
          <p:nvPr/>
        </p:nvGrpSpPr>
        <p:grpSpPr bwMode="auto">
          <a:xfrm>
            <a:off x="5715000" y="4267200"/>
            <a:ext cx="1830388" cy="1857375"/>
            <a:chOff x="3600" y="2688"/>
            <a:chExt cx="1153" cy="1170"/>
          </a:xfrm>
        </p:grpSpPr>
        <p:sp>
          <p:nvSpPr>
            <p:cNvPr id="473097" name="Freeform 82"/>
            <p:cNvSpPr>
              <a:spLocks/>
            </p:cNvSpPr>
            <p:nvPr/>
          </p:nvSpPr>
          <p:spPr bwMode="auto">
            <a:xfrm>
              <a:off x="3600" y="2736"/>
              <a:ext cx="1153" cy="1122"/>
            </a:xfrm>
            <a:custGeom>
              <a:avLst/>
              <a:gdLst>
                <a:gd name="T0" fmla="*/ 0 w 1153"/>
                <a:gd name="T1" fmla="*/ 0 h 1122"/>
                <a:gd name="T2" fmla="*/ 1153 w 1153"/>
                <a:gd name="T3" fmla="*/ 896 h 1122"/>
                <a:gd name="T4" fmla="*/ 1049 w 1153"/>
                <a:gd name="T5" fmla="*/ 904 h 1122"/>
                <a:gd name="T6" fmla="*/ 1046 w 1153"/>
                <a:gd name="T7" fmla="*/ 924 h 1122"/>
                <a:gd name="T8" fmla="*/ 1051 w 1153"/>
                <a:gd name="T9" fmla="*/ 949 h 1122"/>
                <a:gd name="T10" fmla="*/ 1059 w 1153"/>
                <a:gd name="T11" fmla="*/ 979 h 1122"/>
                <a:gd name="T12" fmla="*/ 1064 w 1153"/>
                <a:gd name="T13" fmla="*/ 1008 h 1122"/>
                <a:gd name="T14" fmla="*/ 1062 w 1153"/>
                <a:gd name="T15" fmla="*/ 1035 h 1122"/>
                <a:gd name="T16" fmla="*/ 1054 w 1153"/>
                <a:gd name="T17" fmla="*/ 1062 h 1122"/>
                <a:gd name="T18" fmla="*/ 1035 w 1153"/>
                <a:gd name="T19" fmla="*/ 1084 h 1122"/>
                <a:gd name="T20" fmla="*/ 1014 w 1153"/>
                <a:gd name="T21" fmla="*/ 1102 h 1122"/>
                <a:gd name="T22" fmla="*/ 988 w 1153"/>
                <a:gd name="T23" fmla="*/ 1114 h 1122"/>
                <a:gd name="T24" fmla="*/ 955 w 1153"/>
                <a:gd name="T25" fmla="*/ 1121 h 1122"/>
                <a:gd name="T26" fmla="*/ 926 w 1153"/>
                <a:gd name="T27" fmla="*/ 1122 h 1122"/>
                <a:gd name="T28" fmla="*/ 901 w 1153"/>
                <a:gd name="T29" fmla="*/ 1119 h 1122"/>
                <a:gd name="T30" fmla="*/ 875 w 1153"/>
                <a:gd name="T31" fmla="*/ 1111 h 1122"/>
                <a:gd name="T32" fmla="*/ 854 w 1153"/>
                <a:gd name="T33" fmla="*/ 1097 h 1122"/>
                <a:gd name="T34" fmla="*/ 834 w 1153"/>
                <a:gd name="T35" fmla="*/ 1076 h 1122"/>
                <a:gd name="T36" fmla="*/ 818 w 1153"/>
                <a:gd name="T37" fmla="*/ 1053 h 1122"/>
                <a:gd name="T38" fmla="*/ 809 w 1153"/>
                <a:gd name="T39" fmla="*/ 1021 h 1122"/>
                <a:gd name="T40" fmla="*/ 813 w 1153"/>
                <a:gd name="T41" fmla="*/ 989 h 1122"/>
                <a:gd name="T42" fmla="*/ 821 w 1153"/>
                <a:gd name="T43" fmla="*/ 957 h 1122"/>
                <a:gd name="T44" fmla="*/ 828 w 1153"/>
                <a:gd name="T45" fmla="*/ 925 h 1122"/>
                <a:gd name="T46" fmla="*/ 827 w 1153"/>
                <a:gd name="T47" fmla="*/ 910 h 1122"/>
                <a:gd name="T48" fmla="*/ 632 w 1153"/>
                <a:gd name="T49" fmla="*/ 902 h 1122"/>
                <a:gd name="T50" fmla="*/ 634 w 1153"/>
                <a:gd name="T51" fmla="*/ 849 h 1122"/>
                <a:gd name="T52" fmla="*/ 630 w 1153"/>
                <a:gd name="T53" fmla="*/ 814 h 1122"/>
                <a:gd name="T54" fmla="*/ 622 w 1153"/>
                <a:gd name="T55" fmla="*/ 793 h 1122"/>
                <a:gd name="T56" fmla="*/ 606 w 1153"/>
                <a:gd name="T57" fmla="*/ 776 h 1122"/>
                <a:gd name="T58" fmla="*/ 584 w 1153"/>
                <a:gd name="T59" fmla="*/ 765 h 1122"/>
                <a:gd name="T60" fmla="*/ 557 w 1153"/>
                <a:gd name="T61" fmla="*/ 762 h 1122"/>
                <a:gd name="T62" fmla="*/ 518 w 1153"/>
                <a:gd name="T63" fmla="*/ 764 h 1122"/>
                <a:gd name="T64" fmla="*/ 481 w 1153"/>
                <a:gd name="T65" fmla="*/ 767 h 1122"/>
                <a:gd name="T66" fmla="*/ 443 w 1153"/>
                <a:gd name="T67" fmla="*/ 767 h 1122"/>
                <a:gd name="T68" fmla="*/ 405 w 1153"/>
                <a:gd name="T69" fmla="*/ 760 h 1122"/>
                <a:gd name="T70" fmla="*/ 376 w 1153"/>
                <a:gd name="T71" fmla="*/ 743 h 1122"/>
                <a:gd name="T72" fmla="*/ 359 w 1153"/>
                <a:gd name="T73" fmla="*/ 720 h 1122"/>
                <a:gd name="T74" fmla="*/ 352 w 1153"/>
                <a:gd name="T75" fmla="*/ 689 h 1122"/>
                <a:gd name="T76" fmla="*/ 353 w 1153"/>
                <a:gd name="T77" fmla="*/ 654 h 1122"/>
                <a:gd name="T78" fmla="*/ 348 w 1153"/>
                <a:gd name="T79" fmla="*/ 622 h 1122"/>
                <a:gd name="T80" fmla="*/ 340 w 1153"/>
                <a:gd name="T81" fmla="*/ 602 h 1122"/>
                <a:gd name="T82" fmla="*/ 328 w 1153"/>
                <a:gd name="T83" fmla="*/ 589 h 1122"/>
                <a:gd name="T84" fmla="*/ 300 w 1153"/>
                <a:gd name="T85" fmla="*/ 576 h 1122"/>
                <a:gd name="T86" fmla="*/ 263 w 1153"/>
                <a:gd name="T87" fmla="*/ 566 h 1122"/>
                <a:gd name="T88" fmla="*/ 222 w 1153"/>
                <a:gd name="T89" fmla="*/ 559 h 1122"/>
                <a:gd name="T90" fmla="*/ 191 w 1153"/>
                <a:gd name="T91" fmla="*/ 549 h 1122"/>
                <a:gd name="T92" fmla="*/ 164 w 1153"/>
                <a:gd name="T93" fmla="*/ 534 h 1122"/>
                <a:gd name="T94" fmla="*/ 142 w 1153"/>
                <a:gd name="T95" fmla="*/ 513 h 1122"/>
                <a:gd name="T96" fmla="*/ 128 w 1153"/>
                <a:gd name="T97" fmla="*/ 487 h 1122"/>
                <a:gd name="T98" fmla="*/ 126 w 1153"/>
                <a:gd name="T99" fmla="*/ 458 h 1122"/>
                <a:gd name="T100" fmla="*/ 134 w 1153"/>
                <a:gd name="T101" fmla="*/ 426 h 1122"/>
                <a:gd name="T102" fmla="*/ 141 w 1153"/>
                <a:gd name="T103" fmla="*/ 390 h 1122"/>
                <a:gd name="T104" fmla="*/ 147 w 1153"/>
                <a:gd name="T105" fmla="*/ 356 h 1122"/>
                <a:gd name="T106" fmla="*/ 141 w 1153"/>
                <a:gd name="T107" fmla="*/ 322 h 1122"/>
                <a:gd name="T108" fmla="*/ 127 w 1153"/>
                <a:gd name="T109" fmla="*/ 291 h 1122"/>
                <a:gd name="T110" fmla="*/ 113 w 1153"/>
                <a:gd name="T111" fmla="*/ 272 h 1122"/>
                <a:gd name="T112" fmla="*/ 95 w 1153"/>
                <a:gd name="T113" fmla="*/ 255 h 1122"/>
                <a:gd name="T114" fmla="*/ 74 w 1153"/>
                <a:gd name="T115" fmla="*/ 243 h 1122"/>
                <a:gd name="T116" fmla="*/ 47 w 1153"/>
                <a:gd name="T117" fmla="*/ 235 h 1122"/>
                <a:gd name="T118" fmla="*/ 15 w 1153"/>
                <a:gd name="T119" fmla="*/ 234 h 112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153"/>
                <a:gd name="T181" fmla="*/ 0 h 1122"/>
                <a:gd name="T182" fmla="*/ 1153 w 1153"/>
                <a:gd name="T183" fmla="*/ 1122 h 112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153" h="1122">
                  <a:moveTo>
                    <a:pt x="0" y="234"/>
                  </a:moveTo>
                  <a:lnTo>
                    <a:pt x="0" y="0"/>
                  </a:lnTo>
                  <a:lnTo>
                    <a:pt x="1152" y="0"/>
                  </a:lnTo>
                  <a:lnTo>
                    <a:pt x="1153" y="896"/>
                  </a:lnTo>
                  <a:lnTo>
                    <a:pt x="1053" y="896"/>
                  </a:lnTo>
                  <a:lnTo>
                    <a:pt x="1049" y="904"/>
                  </a:lnTo>
                  <a:lnTo>
                    <a:pt x="1046" y="915"/>
                  </a:lnTo>
                  <a:lnTo>
                    <a:pt x="1046" y="924"/>
                  </a:lnTo>
                  <a:lnTo>
                    <a:pt x="1047" y="935"/>
                  </a:lnTo>
                  <a:lnTo>
                    <a:pt x="1051" y="949"/>
                  </a:lnTo>
                  <a:lnTo>
                    <a:pt x="1055" y="967"/>
                  </a:lnTo>
                  <a:lnTo>
                    <a:pt x="1059" y="979"/>
                  </a:lnTo>
                  <a:lnTo>
                    <a:pt x="1062" y="994"/>
                  </a:lnTo>
                  <a:lnTo>
                    <a:pt x="1064" y="1008"/>
                  </a:lnTo>
                  <a:lnTo>
                    <a:pt x="1064" y="1022"/>
                  </a:lnTo>
                  <a:lnTo>
                    <a:pt x="1062" y="1035"/>
                  </a:lnTo>
                  <a:lnTo>
                    <a:pt x="1059" y="1049"/>
                  </a:lnTo>
                  <a:lnTo>
                    <a:pt x="1054" y="1062"/>
                  </a:lnTo>
                  <a:lnTo>
                    <a:pt x="1046" y="1072"/>
                  </a:lnTo>
                  <a:lnTo>
                    <a:pt x="1035" y="1084"/>
                  </a:lnTo>
                  <a:lnTo>
                    <a:pt x="1024" y="1093"/>
                  </a:lnTo>
                  <a:lnTo>
                    <a:pt x="1014" y="1102"/>
                  </a:lnTo>
                  <a:lnTo>
                    <a:pt x="1002" y="1109"/>
                  </a:lnTo>
                  <a:lnTo>
                    <a:pt x="988" y="1114"/>
                  </a:lnTo>
                  <a:lnTo>
                    <a:pt x="971" y="1119"/>
                  </a:lnTo>
                  <a:lnTo>
                    <a:pt x="955" y="1121"/>
                  </a:lnTo>
                  <a:lnTo>
                    <a:pt x="941" y="1122"/>
                  </a:lnTo>
                  <a:lnTo>
                    <a:pt x="926" y="1122"/>
                  </a:lnTo>
                  <a:lnTo>
                    <a:pt x="912" y="1121"/>
                  </a:lnTo>
                  <a:lnTo>
                    <a:pt x="901" y="1119"/>
                  </a:lnTo>
                  <a:lnTo>
                    <a:pt x="888" y="1115"/>
                  </a:lnTo>
                  <a:lnTo>
                    <a:pt x="875" y="1111"/>
                  </a:lnTo>
                  <a:lnTo>
                    <a:pt x="865" y="1105"/>
                  </a:lnTo>
                  <a:lnTo>
                    <a:pt x="854" y="1097"/>
                  </a:lnTo>
                  <a:lnTo>
                    <a:pt x="844" y="1087"/>
                  </a:lnTo>
                  <a:lnTo>
                    <a:pt x="834" y="1076"/>
                  </a:lnTo>
                  <a:lnTo>
                    <a:pt x="825" y="1065"/>
                  </a:lnTo>
                  <a:lnTo>
                    <a:pt x="818" y="1053"/>
                  </a:lnTo>
                  <a:lnTo>
                    <a:pt x="813" y="1038"/>
                  </a:lnTo>
                  <a:lnTo>
                    <a:pt x="809" y="1021"/>
                  </a:lnTo>
                  <a:lnTo>
                    <a:pt x="809" y="1005"/>
                  </a:lnTo>
                  <a:lnTo>
                    <a:pt x="813" y="989"/>
                  </a:lnTo>
                  <a:lnTo>
                    <a:pt x="817" y="973"/>
                  </a:lnTo>
                  <a:lnTo>
                    <a:pt x="821" y="957"/>
                  </a:lnTo>
                  <a:lnTo>
                    <a:pt x="826" y="939"/>
                  </a:lnTo>
                  <a:lnTo>
                    <a:pt x="828" y="925"/>
                  </a:lnTo>
                  <a:lnTo>
                    <a:pt x="828" y="917"/>
                  </a:lnTo>
                  <a:lnTo>
                    <a:pt x="827" y="910"/>
                  </a:lnTo>
                  <a:lnTo>
                    <a:pt x="824" y="902"/>
                  </a:lnTo>
                  <a:lnTo>
                    <a:pt x="632" y="902"/>
                  </a:lnTo>
                  <a:lnTo>
                    <a:pt x="635" y="868"/>
                  </a:lnTo>
                  <a:lnTo>
                    <a:pt x="634" y="849"/>
                  </a:lnTo>
                  <a:lnTo>
                    <a:pt x="632" y="831"/>
                  </a:lnTo>
                  <a:lnTo>
                    <a:pt x="630" y="814"/>
                  </a:lnTo>
                  <a:lnTo>
                    <a:pt x="627" y="803"/>
                  </a:lnTo>
                  <a:lnTo>
                    <a:pt x="622" y="793"/>
                  </a:lnTo>
                  <a:lnTo>
                    <a:pt x="616" y="784"/>
                  </a:lnTo>
                  <a:lnTo>
                    <a:pt x="606" y="776"/>
                  </a:lnTo>
                  <a:lnTo>
                    <a:pt x="595" y="769"/>
                  </a:lnTo>
                  <a:lnTo>
                    <a:pt x="584" y="765"/>
                  </a:lnTo>
                  <a:lnTo>
                    <a:pt x="574" y="763"/>
                  </a:lnTo>
                  <a:lnTo>
                    <a:pt x="557" y="762"/>
                  </a:lnTo>
                  <a:lnTo>
                    <a:pt x="537" y="762"/>
                  </a:lnTo>
                  <a:lnTo>
                    <a:pt x="518" y="764"/>
                  </a:lnTo>
                  <a:lnTo>
                    <a:pt x="497" y="765"/>
                  </a:lnTo>
                  <a:lnTo>
                    <a:pt x="481" y="767"/>
                  </a:lnTo>
                  <a:lnTo>
                    <a:pt x="460" y="768"/>
                  </a:lnTo>
                  <a:lnTo>
                    <a:pt x="443" y="767"/>
                  </a:lnTo>
                  <a:lnTo>
                    <a:pt x="428" y="765"/>
                  </a:lnTo>
                  <a:lnTo>
                    <a:pt x="405" y="760"/>
                  </a:lnTo>
                  <a:lnTo>
                    <a:pt x="390" y="753"/>
                  </a:lnTo>
                  <a:lnTo>
                    <a:pt x="376" y="743"/>
                  </a:lnTo>
                  <a:lnTo>
                    <a:pt x="367" y="732"/>
                  </a:lnTo>
                  <a:lnTo>
                    <a:pt x="359" y="720"/>
                  </a:lnTo>
                  <a:lnTo>
                    <a:pt x="353" y="705"/>
                  </a:lnTo>
                  <a:lnTo>
                    <a:pt x="352" y="689"/>
                  </a:lnTo>
                  <a:lnTo>
                    <a:pt x="352" y="669"/>
                  </a:lnTo>
                  <a:lnTo>
                    <a:pt x="353" y="654"/>
                  </a:lnTo>
                  <a:lnTo>
                    <a:pt x="352" y="639"/>
                  </a:lnTo>
                  <a:lnTo>
                    <a:pt x="348" y="622"/>
                  </a:lnTo>
                  <a:lnTo>
                    <a:pt x="345" y="612"/>
                  </a:lnTo>
                  <a:lnTo>
                    <a:pt x="340" y="602"/>
                  </a:lnTo>
                  <a:lnTo>
                    <a:pt x="334" y="595"/>
                  </a:lnTo>
                  <a:lnTo>
                    <a:pt x="328" y="589"/>
                  </a:lnTo>
                  <a:lnTo>
                    <a:pt x="315" y="583"/>
                  </a:lnTo>
                  <a:lnTo>
                    <a:pt x="300" y="576"/>
                  </a:lnTo>
                  <a:lnTo>
                    <a:pt x="283" y="571"/>
                  </a:lnTo>
                  <a:lnTo>
                    <a:pt x="263" y="566"/>
                  </a:lnTo>
                  <a:lnTo>
                    <a:pt x="243" y="562"/>
                  </a:lnTo>
                  <a:lnTo>
                    <a:pt x="222" y="559"/>
                  </a:lnTo>
                  <a:lnTo>
                    <a:pt x="207" y="554"/>
                  </a:lnTo>
                  <a:lnTo>
                    <a:pt x="191" y="549"/>
                  </a:lnTo>
                  <a:lnTo>
                    <a:pt x="175" y="543"/>
                  </a:lnTo>
                  <a:lnTo>
                    <a:pt x="164" y="534"/>
                  </a:lnTo>
                  <a:lnTo>
                    <a:pt x="151" y="523"/>
                  </a:lnTo>
                  <a:lnTo>
                    <a:pt x="142" y="513"/>
                  </a:lnTo>
                  <a:lnTo>
                    <a:pt x="134" y="501"/>
                  </a:lnTo>
                  <a:lnTo>
                    <a:pt x="128" y="487"/>
                  </a:lnTo>
                  <a:lnTo>
                    <a:pt x="126" y="472"/>
                  </a:lnTo>
                  <a:lnTo>
                    <a:pt x="126" y="458"/>
                  </a:lnTo>
                  <a:lnTo>
                    <a:pt x="129" y="445"/>
                  </a:lnTo>
                  <a:lnTo>
                    <a:pt x="134" y="426"/>
                  </a:lnTo>
                  <a:lnTo>
                    <a:pt x="139" y="407"/>
                  </a:lnTo>
                  <a:lnTo>
                    <a:pt x="141" y="390"/>
                  </a:lnTo>
                  <a:lnTo>
                    <a:pt x="145" y="373"/>
                  </a:lnTo>
                  <a:lnTo>
                    <a:pt x="147" y="356"/>
                  </a:lnTo>
                  <a:lnTo>
                    <a:pt x="145" y="338"/>
                  </a:lnTo>
                  <a:lnTo>
                    <a:pt x="141" y="322"/>
                  </a:lnTo>
                  <a:lnTo>
                    <a:pt x="135" y="306"/>
                  </a:lnTo>
                  <a:lnTo>
                    <a:pt x="127" y="291"/>
                  </a:lnTo>
                  <a:lnTo>
                    <a:pt x="118" y="279"/>
                  </a:lnTo>
                  <a:lnTo>
                    <a:pt x="113" y="272"/>
                  </a:lnTo>
                  <a:lnTo>
                    <a:pt x="104" y="263"/>
                  </a:lnTo>
                  <a:lnTo>
                    <a:pt x="95" y="255"/>
                  </a:lnTo>
                  <a:lnTo>
                    <a:pt x="86" y="249"/>
                  </a:lnTo>
                  <a:lnTo>
                    <a:pt x="74" y="243"/>
                  </a:lnTo>
                  <a:lnTo>
                    <a:pt x="62" y="239"/>
                  </a:lnTo>
                  <a:lnTo>
                    <a:pt x="47" y="235"/>
                  </a:lnTo>
                  <a:lnTo>
                    <a:pt x="30" y="234"/>
                  </a:lnTo>
                  <a:lnTo>
                    <a:pt x="15" y="234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31" name="Group 83"/>
            <p:cNvGrpSpPr>
              <a:grpSpLocks/>
            </p:cNvGrpSpPr>
            <p:nvPr/>
          </p:nvGrpSpPr>
          <p:grpSpPr bwMode="auto">
            <a:xfrm>
              <a:off x="4320" y="2688"/>
              <a:ext cx="263" cy="1093"/>
              <a:chOff x="3628" y="1480"/>
              <a:chExt cx="318" cy="1477"/>
            </a:xfrm>
          </p:grpSpPr>
          <p:grpSp>
            <p:nvGrpSpPr>
              <p:cNvPr id="473088" name="Group 84"/>
              <p:cNvGrpSpPr>
                <a:grpSpLocks/>
              </p:cNvGrpSpPr>
              <p:nvPr/>
            </p:nvGrpSpPr>
            <p:grpSpPr bwMode="auto">
              <a:xfrm>
                <a:off x="3710" y="1480"/>
                <a:ext cx="169" cy="355"/>
                <a:chOff x="3710" y="1480"/>
                <a:chExt cx="169" cy="355"/>
              </a:xfrm>
            </p:grpSpPr>
            <p:sp>
              <p:nvSpPr>
                <p:cNvPr id="473118" name="Freeform 85"/>
                <p:cNvSpPr>
                  <a:spLocks/>
                </p:cNvSpPr>
                <p:nvPr/>
              </p:nvSpPr>
              <p:spPr bwMode="auto">
                <a:xfrm>
                  <a:off x="3710" y="1480"/>
                  <a:ext cx="169" cy="200"/>
                </a:xfrm>
                <a:custGeom>
                  <a:avLst/>
                  <a:gdLst>
                    <a:gd name="T0" fmla="*/ 97 w 169"/>
                    <a:gd name="T1" fmla="*/ 4 h 200"/>
                    <a:gd name="T2" fmla="*/ 121 w 169"/>
                    <a:gd name="T3" fmla="*/ 12 h 200"/>
                    <a:gd name="T4" fmla="*/ 135 w 169"/>
                    <a:gd name="T5" fmla="*/ 22 h 200"/>
                    <a:gd name="T6" fmla="*/ 144 w 169"/>
                    <a:gd name="T7" fmla="*/ 36 h 200"/>
                    <a:gd name="T8" fmla="*/ 153 w 169"/>
                    <a:gd name="T9" fmla="*/ 64 h 200"/>
                    <a:gd name="T10" fmla="*/ 163 w 169"/>
                    <a:gd name="T11" fmla="*/ 105 h 200"/>
                    <a:gd name="T12" fmla="*/ 169 w 169"/>
                    <a:gd name="T13" fmla="*/ 141 h 200"/>
                    <a:gd name="T14" fmla="*/ 168 w 169"/>
                    <a:gd name="T15" fmla="*/ 157 h 200"/>
                    <a:gd name="T16" fmla="*/ 165 w 169"/>
                    <a:gd name="T17" fmla="*/ 172 h 200"/>
                    <a:gd name="T18" fmla="*/ 163 w 169"/>
                    <a:gd name="T19" fmla="*/ 197 h 200"/>
                    <a:gd name="T20" fmla="*/ 156 w 169"/>
                    <a:gd name="T21" fmla="*/ 196 h 200"/>
                    <a:gd name="T22" fmla="*/ 146 w 169"/>
                    <a:gd name="T23" fmla="*/ 193 h 200"/>
                    <a:gd name="T24" fmla="*/ 135 w 169"/>
                    <a:gd name="T25" fmla="*/ 194 h 200"/>
                    <a:gd name="T26" fmla="*/ 119 w 169"/>
                    <a:gd name="T27" fmla="*/ 198 h 200"/>
                    <a:gd name="T28" fmla="*/ 110 w 169"/>
                    <a:gd name="T29" fmla="*/ 199 h 200"/>
                    <a:gd name="T30" fmla="*/ 110 w 169"/>
                    <a:gd name="T31" fmla="*/ 186 h 200"/>
                    <a:gd name="T32" fmla="*/ 122 w 169"/>
                    <a:gd name="T33" fmla="*/ 158 h 200"/>
                    <a:gd name="T34" fmla="*/ 126 w 169"/>
                    <a:gd name="T35" fmla="*/ 114 h 200"/>
                    <a:gd name="T36" fmla="*/ 122 w 169"/>
                    <a:gd name="T37" fmla="*/ 74 h 200"/>
                    <a:gd name="T38" fmla="*/ 99 w 169"/>
                    <a:gd name="T39" fmla="*/ 49 h 200"/>
                    <a:gd name="T40" fmla="*/ 59 w 169"/>
                    <a:gd name="T41" fmla="*/ 45 h 200"/>
                    <a:gd name="T42" fmla="*/ 40 w 169"/>
                    <a:gd name="T43" fmla="*/ 70 h 200"/>
                    <a:gd name="T44" fmla="*/ 42 w 169"/>
                    <a:gd name="T45" fmla="*/ 154 h 200"/>
                    <a:gd name="T46" fmla="*/ 59 w 169"/>
                    <a:gd name="T47" fmla="*/ 187 h 200"/>
                    <a:gd name="T48" fmla="*/ 59 w 169"/>
                    <a:gd name="T49" fmla="*/ 198 h 200"/>
                    <a:gd name="T50" fmla="*/ 49 w 169"/>
                    <a:gd name="T51" fmla="*/ 198 h 200"/>
                    <a:gd name="T52" fmla="*/ 37 w 169"/>
                    <a:gd name="T53" fmla="*/ 196 h 200"/>
                    <a:gd name="T54" fmla="*/ 26 w 169"/>
                    <a:gd name="T55" fmla="*/ 195 h 200"/>
                    <a:gd name="T56" fmla="*/ 13 w 169"/>
                    <a:gd name="T57" fmla="*/ 200 h 200"/>
                    <a:gd name="T58" fmla="*/ 11 w 169"/>
                    <a:gd name="T59" fmla="*/ 186 h 200"/>
                    <a:gd name="T60" fmla="*/ 4 w 169"/>
                    <a:gd name="T61" fmla="*/ 166 h 200"/>
                    <a:gd name="T62" fmla="*/ 1 w 169"/>
                    <a:gd name="T63" fmla="*/ 147 h 200"/>
                    <a:gd name="T64" fmla="*/ 0 w 169"/>
                    <a:gd name="T65" fmla="*/ 132 h 200"/>
                    <a:gd name="T66" fmla="*/ 1 w 169"/>
                    <a:gd name="T67" fmla="*/ 114 h 200"/>
                    <a:gd name="T68" fmla="*/ 4 w 169"/>
                    <a:gd name="T69" fmla="*/ 101 h 200"/>
                    <a:gd name="T70" fmla="*/ 8 w 169"/>
                    <a:gd name="T71" fmla="*/ 87 h 200"/>
                    <a:gd name="T72" fmla="*/ 11 w 169"/>
                    <a:gd name="T73" fmla="*/ 73 h 200"/>
                    <a:gd name="T74" fmla="*/ 11 w 169"/>
                    <a:gd name="T75" fmla="*/ 63 h 200"/>
                    <a:gd name="T76" fmla="*/ 14 w 169"/>
                    <a:gd name="T77" fmla="*/ 48 h 200"/>
                    <a:gd name="T78" fmla="*/ 18 w 169"/>
                    <a:gd name="T79" fmla="*/ 30 h 200"/>
                    <a:gd name="T80" fmla="*/ 35 w 169"/>
                    <a:gd name="T81" fmla="*/ 14 h 200"/>
                    <a:gd name="T82" fmla="*/ 47 w 169"/>
                    <a:gd name="T83" fmla="*/ 4 h 200"/>
                    <a:gd name="T84" fmla="*/ 65 w 169"/>
                    <a:gd name="T85" fmla="*/ 0 h 200"/>
                    <a:gd name="T86" fmla="*/ 81 w 169"/>
                    <a:gd name="T87" fmla="*/ 0 h 200"/>
                    <a:gd name="T88" fmla="*/ 97 w 169"/>
                    <a:gd name="T89" fmla="*/ 4 h 200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69"/>
                    <a:gd name="T136" fmla="*/ 0 h 200"/>
                    <a:gd name="T137" fmla="*/ 169 w 169"/>
                    <a:gd name="T138" fmla="*/ 200 h 200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69" h="200">
                      <a:moveTo>
                        <a:pt x="97" y="4"/>
                      </a:moveTo>
                      <a:lnTo>
                        <a:pt x="121" y="12"/>
                      </a:lnTo>
                      <a:lnTo>
                        <a:pt x="135" y="22"/>
                      </a:lnTo>
                      <a:lnTo>
                        <a:pt x="144" y="36"/>
                      </a:lnTo>
                      <a:lnTo>
                        <a:pt x="153" y="64"/>
                      </a:lnTo>
                      <a:lnTo>
                        <a:pt x="163" y="105"/>
                      </a:lnTo>
                      <a:lnTo>
                        <a:pt x="169" y="141"/>
                      </a:lnTo>
                      <a:lnTo>
                        <a:pt x="168" y="157"/>
                      </a:lnTo>
                      <a:lnTo>
                        <a:pt x="165" y="172"/>
                      </a:lnTo>
                      <a:lnTo>
                        <a:pt x="163" y="197"/>
                      </a:lnTo>
                      <a:lnTo>
                        <a:pt x="156" y="196"/>
                      </a:lnTo>
                      <a:lnTo>
                        <a:pt x="146" y="193"/>
                      </a:lnTo>
                      <a:lnTo>
                        <a:pt x="135" y="194"/>
                      </a:lnTo>
                      <a:lnTo>
                        <a:pt x="119" y="198"/>
                      </a:lnTo>
                      <a:lnTo>
                        <a:pt x="110" y="199"/>
                      </a:lnTo>
                      <a:lnTo>
                        <a:pt x="110" y="186"/>
                      </a:lnTo>
                      <a:lnTo>
                        <a:pt x="122" y="158"/>
                      </a:lnTo>
                      <a:lnTo>
                        <a:pt x="126" y="114"/>
                      </a:lnTo>
                      <a:lnTo>
                        <a:pt x="122" y="74"/>
                      </a:lnTo>
                      <a:lnTo>
                        <a:pt x="99" y="49"/>
                      </a:lnTo>
                      <a:lnTo>
                        <a:pt x="59" y="45"/>
                      </a:lnTo>
                      <a:lnTo>
                        <a:pt x="40" y="70"/>
                      </a:lnTo>
                      <a:lnTo>
                        <a:pt x="42" y="154"/>
                      </a:lnTo>
                      <a:lnTo>
                        <a:pt x="59" y="187"/>
                      </a:lnTo>
                      <a:lnTo>
                        <a:pt x="59" y="198"/>
                      </a:lnTo>
                      <a:lnTo>
                        <a:pt x="49" y="198"/>
                      </a:lnTo>
                      <a:lnTo>
                        <a:pt x="37" y="196"/>
                      </a:lnTo>
                      <a:lnTo>
                        <a:pt x="26" y="195"/>
                      </a:lnTo>
                      <a:lnTo>
                        <a:pt x="13" y="200"/>
                      </a:lnTo>
                      <a:lnTo>
                        <a:pt x="11" y="186"/>
                      </a:lnTo>
                      <a:lnTo>
                        <a:pt x="4" y="166"/>
                      </a:lnTo>
                      <a:lnTo>
                        <a:pt x="1" y="147"/>
                      </a:lnTo>
                      <a:lnTo>
                        <a:pt x="0" y="132"/>
                      </a:lnTo>
                      <a:lnTo>
                        <a:pt x="1" y="114"/>
                      </a:lnTo>
                      <a:lnTo>
                        <a:pt x="4" y="101"/>
                      </a:lnTo>
                      <a:lnTo>
                        <a:pt x="8" y="87"/>
                      </a:lnTo>
                      <a:lnTo>
                        <a:pt x="11" y="73"/>
                      </a:lnTo>
                      <a:lnTo>
                        <a:pt x="11" y="63"/>
                      </a:lnTo>
                      <a:lnTo>
                        <a:pt x="14" y="48"/>
                      </a:lnTo>
                      <a:lnTo>
                        <a:pt x="18" y="30"/>
                      </a:lnTo>
                      <a:lnTo>
                        <a:pt x="35" y="14"/>
                      </a:lnTo>
                      <a:lnTo>
                        <a:pt x="47" y="4"/>
                      </a:lnTo>
                      <a:lnTo>
                        <a:pt x="65" y="0"/>
                      </a:lnTo>
                      <a:lnTo>
                        <a:pt x="81" y="0"/>
                      </a:lnTo>
                      <a:lnTo>
                        <a:pt x="97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19" name="Freeform 86"/>
                <p:cNvSpPr>
                  <a:spLocks/>
                </p:cNvSpPr>
                <p:nvPr/>
              </p:nvSpPr>
              <p:spPr bwMode="auto">
                <a:xfrm>
                  <a:off x="3722" y="1516"/>
                  <a:ext cx="139" cy="319"/>
                </a:xfrm>
                <a:custGeom>
                  <a:avLst/>
                  <a:gdLst>
                    <a:gd name="T0" fmla="*/ 85 w 139"/>
                    <a:gd name="T1" fmla="*/ 3 h 319"/>
                    <a:gd name="T2" fmla="*/ 95 w 139"/>
                    <a:gd name="T3" fmla="*/ 8 h 319"/>
                    <a:gd name="T4" fmla="*/ 104 w 139"/>
                    <a:gd name="T5" fmla="*/ 15 h 319"/>
                    <a:gd name="T6" fmla="*/ 111 w 139"/>
                    <a:gd name="T7" fmla="*/ 26 h 319"/>
                    <a:gd name="T8" fmla="*/ 114 w 139"/>
                    <a:gd name="T9" fmla="*/ 38 h 319"/>
                    <a:gd name="T10" fmla="*/ 117 w 139"/>
                    <a:gd name="T11" fmla="*/ 77 h 319"/>
                    <a:gd name="T12" fmla="*/ 117 w 139"/>
                    <a:gd name="T13" fmla="*/ 93 h 319"/>
                    <a:gd name="T14" fmla="*/ 113 w 139"/>
                    <a:gd name="T15" fmla="*/ 119 h 319"/>
                    <a:gd name="T16" fmla="*/ 107 w 139"/>
                    <a:gd name="T17" fmla="*/ 133 h 319"/>
                    <a:gd name="T18" fmla="*/ 98 w 139"/>
                    <a:gd name="T19" fmla="*/ 151 h 319"/>
                    <a:gd name="T20" fmla="*/ 98 w 139"/>
                    <a:gd name="T21" fmla="*/ 199 h 319"/>
                    <a:gd name="T22" fmla="*/ 139 w 139"/>
                    <a:gd name="T23" fmla="*/ 225 h 319"/>
                    <a:gd name="T24" fmla="*/ 66 w 139"/>
                    <a:gd name="T25" fmla="*/ 319 h 319"/>
                    <a:gd name="T26" fmla="*/ 0 w 139"/>
                    <a:gd name="T27" fmla="*/ 219 h 319"/>
                    <a:gd name="T28" fmla="*/ 47 w 139"/>
                    <a:gd name="T29" fmla="*/ 189 h 319"/>
                    <a:gd name="T30" fmla="*/ 47 w 139"/>
                    <a:gd name="T31" fmla="*/ 152 h 319"/>
                    <a:gd name="T32" fmla="*/ 35 w 139"/>
                    <a:gd name="T33" fmla="*/ 133 h 319"/>
                    <a:gd name="T34" fmla="*/ 29 w 139"/>
                    <a:gd name="T35" fmla="*/ 120 h 319"/>
                    <a:gd name="T36" fmla="*/ 26 w 139"/>
                    <a:gd name="T37" fmla="*/ 104 h 319"/>
                    <a:gd name="T38" fmla="*/ 25 w 139"/>
                    <a:gd name="T39" fmla="*/ 85 h 319"/>
                    <a:gd name="T40" fmla="*/ 25 w 139"/>
                    <a:gd name="T41" fmla="*/ 72 h 319"/>
                    <a:gd name="T42" fmla="*/ 25 w 139"/>
                    <a:gd name="T43" fmla="*/ 52 h 319"/>
                    <a:gd name="T44" fmla="*/ 25 w 139"/>
                    <a:gd name="T45" fmla="*/ 39 h 319"/>
                    <a:gd name="T46" fmla="*/ 28 w 139"/>
                    <a:gd name="T47" fmla="*/ 25 h 319"/>
                    <a:gd name="T48" fmla="*/ 36 w 139"/>
                    <a:gd name="T49" fmla="*/ 13 h 319"/>
                    <a:gd name="T50" fmla="*/ 47 w 139"/>
                    <a:gd name="T51" fmla="*/ 5 h 319"/>
                    <a:gd name="T52" fmla="*/ 57 w 139"/>
                    <a:gd name="T53" fmla="*/ 1 h 319"/>
                    <a:gd name="T54" fmla="*/ 70 w 139"/>
                    <a:gd name="T55" fmla="*/ 0 h 319"/>
                    <a:gd name="T56" fmla="*/ 85 w 139"/>
                    <a:gd name="T57" fmla="*/ 3 h 31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39"/>
                    <a:gd name="T88" fmla="*/ 0 h 319"/>
                    <a:gd name="T89" fmla="*/ 139 w 139"/>
                    <a:gd name="T90" fmla="*/ 319 h 31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39" h="319">
                      <a:moveTo>
                        <a:pt x="85" y="3"/>
                      </a:moveTo>
                      <a:lnTo>
                        <a:pt x="95" y="8"/>
                      </a:lnTo>
                      <a:lnTo>
                        <a:pt x="104" y="15"/>
                      </a:lnTo>
                      <a:lnTo>
                        <a:pt x="111" y="26"/>
                      </a:lnTo>
                      <a:lnTo>
                        <a:pt x="114" y="38"/>
                      </a:lnTo>
                      <a:lnTo>
                        <a:pt x="117" y="77"/>
                      </a:lnTo>
                      <a:lnTo>
                        <a:pt x="117" y="93"/>
                      </a:lnTo>
                      <a:lnTo>
                        <a:pt x="113" y="119"/>
                      </a:lnTo>
                      <a:lnTo>
                        <a:pt x="107" y="133"/>
                      </a:lnTo>
                      <a:lnTo>
                        <a:pt x="98" y="151"/>
                      </a:lnTo>
                      <a:lnTo>
                        <a:pt x="98" y="199"/>
                      </a:lnTo>
                      <a:lnTo>
                        <a:pt x="139" y="225"/>
                      </a:lnTo>
                      <a:lnTo>
                        <a:pt x="66" y="319"/>
                      </a:lnTo>
                      <a:lnTo>
                        <a:pt x="0" y="219"/>
                      </a:lnTo>
                      <a:lnTo>
                        <a:pt x="47" y="189"/>
                      </a:lnTo>
                      <a:lnTo>
                        <a:pt x="47" y="152"/>
                      </a:lnTo>
                      <a:lnTo>
                        <a:pt x="35" y="133"/>
                      </a:lnTo>
                      <a:lnTo>
                        <a:pt x="29" y="120"/>
                      </a:lnTo>
                      <a:lnTo>
                        <a:pt x="26" y="104"/>
                      </a:lnTo>
                      <a:lnTo>
                        <a:pt x="25" y="85"/>
                      </a:lnTo>
                      <a:lnTo>
                        <a:pt x="25" y="72"/>
                      </a:lnTo>
                      <a:lnTo>
                        <a:pt x="25" y="52"/>
                      </a:lnTo>
                      <a:lnTo>
                        <a:pt x="25" y="39"/>
                      </a:lnTo>
                      <a:lnTo>
                        <a:pt x="28" y="25"/>
                      </a:lnTo>
                      <a:lnTo>
                        <a:pt x="36" y="13"/>
                      </a:lnTo>
                      <a:lnTo>
                        <a:pt x="47" y="5"/>
                      </a:lnTo>
                      <a:lnTo>
                        <a:pt x="57" y="1"/>
                      </a:lnTo>
                      <a:lnTo>
                        <a:pt x="70" y="0"/>
                      </a:lnTo>
                      <a:lnTo>
                        <a:pt x="85" y="3"/>
                      </a:lnTo>
                      <a:close/>
                    </a:path>
                  </a:pathLst>
                </a:custGeom>
                <a:blipFill dpi="0" rotWithShape="0">
                  <a:blip r:embed="rId5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73089" name="Group 87"/>
              <p:cNvGrpSpPr>
                <a:grpSpLocks/>
              </p:cNvGrpSpPr>
              <p:nvPr/>
            </p:nvGrpSpPr>
            <p:grpSpPr bwMode="auto">
              <a:xfrm>
                <a:off x="3634" y="2192"/>
                <a:ext cx="262" cy="700"/>
                <a:chOff x="3634" y="2192"/>
                <a:chExt cx="262" cy="700"/>
              </a:xfrm>
            </p:grpSpPr>
            <p:grpSp>
              <p:nvGrpSpPr>
                <p:cNvPr id="473090" name="Group 88"/>
                <p:cNvGrpSpPr>
                  <a:grpSpLocks/>
                </p:cNvGrpSpPr>
                <p:nvPr/>
              </p:nvGrpSpPr>
              <p:grpSpPr bwMode="auto">
                <a:xfrm>
                  <a:off x="3634" y="2192"/>
                  <a:ext cx="262" cy="700"/>
                  <a:chOff x="3634" y="2192"/>
                  <a:chExt cx="262" cy="700"/>
                </a:xfrm>
              </p:grpSpPr>
              <p:sp>
                <p:nvSpPr>
                  <p:cNvPr id="473116" name="Freeform 89"/>
                  <p:cNvSpPr>
                    <a:spLocks/>
                  </p:cNvSpPr>
                  <p:nvPr/>
                </p:nvSpPr>
                <p:spPr bwMode="auto">
                  <a:xfrm>
                    <a:off x="3708" y="2343"/>
                    <a:ext cx="188" cy="549"/>
                  </a:xfrm>
                  <a:custGeom>
                    <a:avLst/>
                    <a:gdLst>
                      <a:gd name="T0" fmla="*/ 154 w 188"/>
                      <a:gd name="T1" fmla="*/ 12 h 549"/>
                      <a:gd name="T2" fmla="*/ 152 w 188"/>
                      <a:gd name="T3" fmla="*/ 170 h 549"/>
                      <a:gd name="T4" fmla="*/ 153 w 188"/>
                      <a:gd name="T5" fmla="*/ 304 h 549"/>
                      <a:gd name="T6" fmla="*/ 145 w 188"/>
                      <a:gd name="T7" fmla="*/ 433 h 549"/>
                      <a:gd name="T8" fmla="*/ 166 w 188"/>
                      <a:gd name="T9" fmla="*/ 488 h 549"/>
                      <a:gd name="T10" fmla="*/ 183 w 188"/>
                      <a:gd name="T11" fmla="*/ 525 h 549"/>
                      <a:gd name="T12" fmla="*/ 188 w 188"/>
                      <a:gd name="T13" fmla="*/ 536 h 549"/>
                      <a:gd name="T14" fmla="*/ 180 w 188"/>
                      <a:gd name="T15" fmla="*/ 549 h 549"/>
                      <a:gd name="T16" fmla="*/ 147 w 188"/>
                      <a:gd name="T17" fmla="*/ 547 h 549"/>
                      <a:gd name="T18" fmla="*/ 116 w 188"/>
                      <a:gd name="T19" fmla="*/ 475 h 549"/>
                      <a:gd name="T20" fmla="*/ 114 w 188"/>
                      <a:gd name="T21" fmla="*/ 429 h 549"/>
                      <a:gd name="T22" fmla="*/ 92 w 188"/>
                      <a:gd name="T23" fmla="*/ 277 h 549"/>
                      <a:gd name="T24" fmla="*/ 89 w 188"/>
                      <a:gd name="T25" fmla="*/ 242 h 549"/>
                      <a:gd name="T26" fmla="*/ 90 w 188"/>
                      <a:gd name="T27" fmla="*/ 313 h 549"/>
                      <a:gd name="T28" fmla="*/ 80 w 188"/>
                      <a:gd name="T29" fmla="*/ 414 h 549"/>
                      <a:gd name="T30" fmla="*/ 83 w 188"/>
                      <a:gd name="T31" fmla="*/ 461 h 549"/>
                      <a:gd name="T32" fmla="*/ 68 w 188"/>
                      <a:gd name="T33" fmla="*/ 507 h 549"/>
                      <a:gd name="T34" fmla="*/ 48 w 188"/>
                      <a:gd name="T35" fmla="*/ 541 h 549"/>
                      <a:gd name="T36" fmla="*/ 18 w 188"/>
                      <a:gd name="T37" fmla="*/ 543 h 549"/>
                      <a:gd name="T38" fmla="*/ 9 w 188"/>
                      <a:gd name="T39" fmla="*/ 531 h 549"/>
                      <a:gd name="T40" fmla="*/ 41 w 188"/>
                      <a:gd name="T41" fmla="*/ 459 h 549"/>
                      <a:gd name="T42" fmla="*/ 44 w 188"/>
                      <a:gd name="T43" fmla="*/ 425 h 549"/>
                      <a:gd name="T44" fmla="*/ 38 w 188"/>
                      <a:gd name="T45" fmla="*/ 352 h 549"/>
                      <a:gd name="T46" fmla="*/ 26 w 188"/>
                      <a:gd name="T47" fmla="*/ 232 h 549"/>
                      <a:gd name="T48" fmla="*/ 0 w 188"/>
                      <a:gd name="T49" fmla="*/ 0 h 549"/>
                      <a:gd name="T50" fmla="*/ 154 w 188"/>
                      <a:gd name="T51" fmla="*/ 12 h 549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88"/>
                      <a:gd name="T79" fmla="*/ 0 h 549"/>
                      <a:gd name="T80" fmla="*/ 188 w 188"/>
                      <a:gd name="T81" fmla="*/ 549 h 549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88" h="549">
                        <a:moveTo>
                          <a:pt x="154" y="12"/>
                        </a:moveTo>
                        <a:lnTo>
                          <a:pt x="152" y="170"/>
                        </a:lnTo>
                        <a:lnTo>
                          <a:pt x="153" y="304"/>
                        </a:lnTo>
                        <a:lnTo>
                          <a:pt x="145" y="433"/>
                        </a:lnTo>
                        <a:lnTo>
                          <a:pt x="166" y="488"/>
                        </a:lnTo>
                        <a:lnTo>
                          <a:pt x="183" y="525"/>
                        </a:lnTo>
                        <a:lnTo>
                          <a:pt x="188" y="536"/>
                        </a:lnTo>
                        <a:lnTo>
                          <a:pt x="180" y="549"/>
                        </a:lnTo>
                        <a:lnTo>
                          <a:pt x="147" y="547"/>
                        </a:lnTo>
                        <a:lnTo>
                          <a:pt x="116" y="475"/>
                        </a:lnTo>
                        <a:lnTo>
                          <a:pt x="114" y="429"/>
                        </a:lnTo>
                        <a:lnTo>
                          <a:pt x="92" y="277"/>
                        </a:lnTo>
                        <a:lnTo>
                          <a:pt x="89" y="242"/>
                        </a:lnTo>
                        <a:lnTo>
                          <a:pt x="90" y="313"/>
                        </a:lnTo>
                        <a:lnTo>
                          <a:pt x="80" y="414"/>
                        </a:lnTo>
                        <a:lnTo>
                          <a:pt x="83" y="461"/>
                        </a:lnTo>
                        <a:lnTo>
                          <a:pt x="68" y="507"/>
                        </a:lnTo>
                        <a:lnTo>
                          <a:pt x="48" y="541"/>
                        </a:lnTo>
                        <a:lnTo>
                          <a:pt x="18" y="543"/>
                        </a:lnTo>
                        <a:lnTo>
                          <a:pt x="9" y="531"/>
                        </a:lnTo>
                        <a:lnTo>
                          <a:pt x="41" y="459"/>
                        </a:lnTo>
                        <a:lnTo>
                          <a:pt x="44" y="425"/>
                        </a:lnTo>
                        <a:lnTo>
                          <a:pt x="38" y="352"/>
                        </a:lnTo>
                        <a:lnTo>
                          <a:pt x="26" y="232"/>
                        </a:lnTo>
                        <a:lnTo>
                          <a:pt x="0" y="0"/>
                        </a:lnTo>
                        <a:lnTo>
                          <a:pt x="154" y="12"/>
                        </a:lnTo>
                        <a:close/>
                      </a:path>
                    </a:pathLst>
                  </a:custGeom>
                  <a:blipFill dpi="0" rotWithShape="0">
                    <a:blip r:embed="rId5" cstate="print"/>
                    <a:srcRect/>
                    <a:tile tx="0" ty="0" sx="100000" sy="100000" flip="none" algn="tl"/>
                  </a:blip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73117" name="Freeform 90"/>
                  <p:cNvSpPr>
                    <a:spLocks/>
                  </p:cNvSpPr>
                  <p:nvPr/>
                </p:nvSpPr>
                <p:spPr bwMode="auto">
                  <a:xfrm>
                    <a:off x="3634" y="2192"/>
                    <a:ext cx="44" cy="69"/>
                  </a:xfrm>
                  <a:custGeom>
                    <a:avLst/>
                    <a:gdLst>
                      <a:gd name="T0" fmla="*/ 0 w 44"/>
                      <a:gd name="T1" fmla="*/ 0 h 69"/>
                      <a:gd name="T2" fmla="*/ 0 w 44"/>
                      <a:gd name="T3" fmla="*/ 36 h 69"/>
                      <a:gd name="T4" fmla="*/ 44 w 44"/>
                      <a:gd name="T5" fmla="*/ 69 h 69"/>
                      <a:gd name="T6" fmla="*/ 24 w 44"/>
                      <a:gd name="T7" fmla="*/ 5 h 69"/>
                      <a:gd name="T8" fmla="*/ 0 w 44"/>
                      <a:gd name="T9" fmla="*/ 0 h 6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"/>
                      <a:gd name="T16" fmla="*/ 0 h 69"/>
                      <a:gd name="T17" fmla="*/ 44 w 44"/>
                      <a:gd name="T18" fmla="*/ 69 h 6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" h="69">
                        <a:moveTo>
                          <a:pt x="0" y="0"/>
                        </a:moveTo>
                        <a:lnTo>
                          <a:pt x="0" y="36"/>
                        </a:lnTo>
                        <a:lnTo>
                          <a:pt x="44" y="69"/>
                        </a:lnTo>
                        <a:lnTo>
                          <a:pt x="24" y="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 dpi="0" rotWithShape="0">
                    <a:blip r:embed="rId5" cstate="print"/>
                    <a:srcRect/>
                    <a:tile tx="0" ty="0" sx="100000" sy="100000" flip="none" algn="tl"/>
                  </a:blip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473115" name="Freeform 91"/>
                <p:cNvSpPr>
                  <a:spLocks/>
                </p:cNvSpPr>
                <p:nvPr/>
              </p:nvSpPr>
              <p:spPr bwMode="auto">
                <a:xfrm>
                  <a:off x="3784" y="2348"/>
                  <a:ext cx="16" cy="244"/>
                </a:xfrm>
                <a:custGeom>
                  <a:avLst/>
                  <a:gdLst>
                    <a:gd name="T0" fmla="*/ 0 w 16"/>
                    <a:gd name="T1" fmla="*/ 0 h 244"/>
                    <a:gd name="T2" fmla="*/ 0 w 16"/>
                    <a:gd name="T3" fmla="*/ 81 h 244"/>
                    <a:gd name="T4" fmla="*/ 3 w 16"/>
                    <a:gd name="T5" fmla="*/ 129 h 244"/>
                    <a:gd name="T6" fmla="*/ 7 w 16"/>
                    <a:gd name="T7" fmla="*/ 181 h 244"/>
                    <a:gd name="T8" fmla="*/ 16 w 16"/>
                    <a:gd name="T9" fmla="*/ 232 h 244"/>
                    <a:gd name="T10" fmla="*/ 14 w 16"/>
                    <a:gd name="T11" fmla="*/ 244 h 244"/>
                    <a:gd name="T12" fmla="*/ 0 w 16"/>
                    <a:gd name="T13" fmla="*/ 0 h 24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6"/>
                    <a:gd name="T22" fmla="*/ 0 h 244"/>
                    <a:gd name="T23" fmla="*/ 16 w 16"/>
                    <a:gd name="T24" fmla="*/ 244 h 24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6" h="244">
                      <a:moveTo>
                        <a:pt x="0" y="0"/>
                      </a:moveTo>
                      <a:lnTo>
                        <a:pt x="0" y="81"/>
                      </a:lnTo>
                      <a:lnTo>
                        <a:pt x="3" y="129"/>
                      </a:lnTo>
                      <a:lnTo>
                        <a:pt x="7" y="181"/>
                      </a:lnTo>
                      <a:lnTo>
                        <a:pt x="16" y="232"/>
                      </a:lnTo>
                      <a:lnTo>
                        <a:pt x="14" y="2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 dpi="0" rotWithShape="0">
                  <a:blip r:embed="rId5" cstate="print"/>
                  <a:srcRect/>
                  <a:tile tx="0" ty="0" sx="100000" sy="100000" flip="none" algn="tl"/>
                </a:blipFill>
                <a:ln w="12700">
                  <a:solidFill>
                    <a:srgbClr val="FF5F1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73091" name="Group 92"/>
              <p:cNvGrpSpPr>
                <a:grpSpLocks/>
              </p:cNvGrpSpPr>
              <p:nvPr/>
            </p:nvGrpSpPr>
            <p:grpSpPr bwMode="auto">
              <a:xfrm>
                <a:off x="3706" y="2803"/>
                <a:ext cx="200" cy="154"/>
                <a:chOff x="3706" y="2803"/>
                <a:chExt cx="200" cy="154"/>
              </a:xfrm>
            </p:grpSpPr>
            <p:sp>
              <p:nvSpPr>
                <p:cNvPr id="473112" name="Freeform 93"/>
                <p:cNvSpPr>
                  <a:spLocks/>
                </p:cNvSpPr>
                <p:nvPr/>
              </p:nvSpPr>
              <p:spPr bwMode="auto">
                <a:xfrm>
                  <a:off x="3706" y="2803"/>
                  <a:ext cx="90" cy="145"/>
                </a:xfrm>
                <a:custGeom>
                  <a:avLst/>
                  <a:gdLst>
                    <a:gd name="T0" fmla="*/ 84 w 90"/>
                    <a:gd name="T1" fmla="*/ 0 h 145"/>
                    <a:gd name="T2" fmla="*/ 90 w 90"/>
                    <a:gd name="T3" fmla="*/ 21 h 145"/>
                    <a:gd name="T4" fmla="*/ 90 w 90"/>
                    <a:gd name="T5" fmla="*/ 64 h 145"/>
                    <a:gd name="T6" fmla="*/ 81 w 90"/>
                    <a:gd name="T7" fmla="*/ 48 h 145"/>
                    <a:gd name="T8" fmla="*/ 71 w 90"/>
                    <a:gd name="T9" fmla="*/ 69 h 145"/>
                    <a:gd name="T10" fmla="*/ 68 w 90"/>
                    <a:gd name="T11" fmla="*/ 99 h 145"/>
                    <a:gd name="T12" fmla="*/ 54 w 90"/>
                    <a:gd name="T13" fmla="*/ 126 h 145"/>
                    <a:gd name="T14" fmla="*/ 32 w 90"/>
                    <a:gd name="T15" fmla="*/ 141 h 145"/>
                    <a:gd name="T16" fmla="*/ 15 w 90"/>
                    <a:gd name="T17" fmla="*/ 145 h 145"/>
                    <a:gd name="T18" fmla="*/ 0 w 90"/>
                    <a:gd name="T19" fmla="*/ 142 h 145"/>
                    <a:gd name="T20" fmla="*/ 0 w 90"/>
                    <a:gd name="T21" fmla="*/ 113 h 145"/>
                    <a:gd name="T22" fmla="*/ 12 w 90"/>
                    <a:gd name="T23" fmla="*/ 70 h 145"/>
                    <a:gd name="T24" fmla="*/ 19 w 90"/>
                    <a:gd name="T25" fmla="*/ 81 h 145"/>
                    <a:gd name="T26" fmla="*/ 32 w 90"/>
                    <a:gd name="T27" fmla="*/ 81 h 145"/>
                    <a:gd name="T28" fmla="*/ 50 w 90"/>
                    <a:gd name="T29" fmla="*/ 79 h 145"/>
                    <a:gd name="T30" fmla="*/ 62 w 90"/>
                    <a:gd name="T31" fmla="*/ 60 h 145"/>
                    <a:gd name="T32" fmla="*/ 73 w 90"/>
                    <a:gd name="T33" fmla="*/ 37 h 145"/>
                    <a:gd name="T34" fmla="*/ 84 w 90"/>
                    <a:gd name="T35" fmla="*/ 0 h 145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90"/>
                    <a:gd name="T55" fmla="*/ 0 h 145"/>
                    <a:gd name="T56" fmla="*/ 90 w 90"/>
                    <a:gd name="T57" fmla="*/ 145 h 145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90" h="145">
                      <a:moveTo>
                        <a:pt x="84" y="0"/>
                      </a:moveTo>
                      <a:lnTo>
                        <a:pt x="90" y="21"/>
                      </a:lnTo>
                      <a:lnTo>
                        <a:pt x="90" y="64"/>
                      </a:lnTo>
                      <a:lnTo>
                        <a:pt x="81" y="48"/>
                      </a:lnTo>
                      <a:lnTo>
                        <a:pt x="71" y="69"/>
                      </a:lnTo>
                      <a:lnTo>
                        <a:pt x="68" y="99"/>
                      </a:lnTo>
                      <a:lnTo>
                        <a:pt x="54" y="126"/>
                      </a:lnTo>
                      <a:lnTo>
                        <a:pt x="32" y="141"/>
                      </a:lnTo>
                      <a:lnTo>
                        <a:pt x="15" y="145"/>
                      </a:lnTo>
                      <a:lnTo>
                        <a:pt x="0" y="142"/>
                      </a:lnTo>
                      <a:lnTo>
                        <a:pt x="0" y="113"/>
                      </a:lnTo>
                      <a:lnTo>
                        <a:pt x="12" y="70"/>
                      </a:lnTo>
                      <a:lnTo>
                        <a:pt x="19" y="81"/>
                      </a:lnTo>
                      <a:lnTo>
                        <a:pt x="32" y="81"/>
                      </a:lnTo>
                      <a:lnTo>
                        <a:pt x="50" y="79"/>
                      </a:lnTo>
                      <a:lnTo>
                        <a:pt x="62" y="60"/>
                      </a:lnTo>
                      <a:lnTo>
                        <a:pt x="73" y="37"/>
                      </a:lnTo>
                      <a:lnTo>
                        <a:pt x="84" y="0"/>
                      </a:lnTo>
                      <a:close/>
                    </a:path>
                  </a:pathLst>
                </a:custGeom>
                <a:blipFill dpi="0" rotWithShape="0">
                  <a:blip r:embed="rId16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13" name="Freeform 94"/>
                <p:cNvSpPr>
                  <a:spLocks/>
                </p:cNvSpPr>
                <p:nvPr/>
              </p:nvSpPr>
              <p:spPr bwMode="auto">
                <a:xfrm>
                  <a:off x="3822" y="2806"/>
                  <a:ext cx="84" cy="151"/>
                </a:xfrm>
                <a:custGeom>
                  <a:avLst/>
                  <a:gdLst>
                    <a:gd name="T0" fmla="*/ 1 w 84"/>
                    <a:gd name="T1" fmla="*/ 0 h 151"/>
                    <a:gd name="T2" fmla="*/ 0 w 84"/>
                    <a:gd name="T3" fmla="*/ 59 h 151"/>
                    <a:gd name="T4" fmla="*/ 5 w 84"/>
                    <a:gd name="T5" fmla="*/ 44 h 151"/>
                    <a:gd name="T6" fmla="*/ 13 w 84"/>
                    <a:gd name="T7" fmla="*/ 63 h 151"/>
                    <a:gd name="T8" fmla="*/ 19 w 84"/>
                    <a:gd name="T9" fmla="*/ 92 h 151"/>
                    <a:gd name="T10" fmla="*/ 26 w 84"/>
                    <a:gd name="T11" fmla="*/ 116 h 151"/>
                    <a:gd name="T12" fmla="*/ 43 w 84"/>
                    <a:gd name="T13" fmla="*/ 135 h 151"/>
                    <a:gd name="T14" fmla="*/ 58 w 84"/>
                    <a:gd name="T15" fmla="*/ 146 h 151"/>
                    <a:gd name="T16" fmla="*/ 73 w 84"/>
                    <a:gd name="T17" fmla="*/ 151 h 151"/>
                    <a:gd name="T18" fmla="*/ 78 w 84"/>
                    <a:gd name="T19" fmla="*/ 143 h 151"/>
                    <a:gd name="T20" fmla="*/ 83 w 84"/>
                    <a:gd name="T21" fmla="*/ 129 h 151"/>
                    <a:gd name="T22" fmla="*/ 84 w 84"/>
                    <a:gd name="T23" fmla="*/ 114 h 151"/>
                    <a:gd name="T24" fmla="*/ 82 w 84"/>
                    <a:gd name="T25" fmla="*/ 99 h 151"/>
                    <a:gd name="T26" fmla="*/ 75 w 84"/>
                    <a:gd name="T27" fmla="*/ 73 h 151"/>
                    <a:gd name="T28" fmla="*/ 63 w 84"/>
                    <a:gd name="T29" fmla="*/ 82 h 151"/>
                    <a:gd name="T30" fmla="*/ 45 w 84"/>
                    <a:gd name="T31" fmla="*/ 82 h 151"/>
                    <a:gd name="T32" fmla="*/ 33 w 84"/>
                    <a:gd name="T33" fmla="*/ 81 h 151"/>
                    <a:gd name="T34" fmla="*/ 10 w 84"/>
                    <a:gd name="T35" fmla="*/ 30 h 151"/>
                    <a:gd name="T36" fmla="*/ 1 w 84"/>
                    <a:gd name="T37" fmla="*/ 0 h 15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84"/>
                    <a:gd name="T58" fmla="*/ 0 h 151"/>
                    <a:gd name="T59" fmla="*/ 84 w 84"/>
                    <a:gd name="T60" fmla="*/ 151 h 15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84" h="151">
                      <a:moveTo>
                        <a:pt x="1" y="0"/>
                      </a:moveTo>
                      <a:lnTo>
                        <a:pt x="0" y="59"/>
                      </a:lnTo>
                      <a:lnTo>
                        <a:pt x="5" y="44"/>
                      </a:lnTo>
                      <a:lnTo>
                        <a:pt x="13" y="63"/>
                      </a:lnTo>
                      <a:lnTo>
                        <a:pt x="19" y="92"/>
                      </a:lnTo>
                      <a:lnTo>
                        <a:pt x="26" y="116"/>
                      </a:lnTo>
                      <a:lnTo>
                        <a:pt x="43" y="135"/>
                      </a:lnTo>
                      <a:lnTo>
                        <a:pt x="58" y="146"/>
                      </a:lnTo>
                      <a:lnTo>
                        <a:pt x="73" y="151"/>
                      </a:lnTo>
                      <a:lnTo>
                        <a:pt x="78" y="143"/>
                      </a:lnTo>
                      <a:lnTo>
                        <a:pt x="83" y="129"/>
                      </a:lnTo>
                      <a:lnTo>
                        <a:pt x="84" y="114"/>
                      </a:lnTo>
                      <a:lnTo>
                        <a:pt x="82" y="99"/>
                      </a:lnTo>
                      <a:lnTo>
                        <a:pt x="75" y="73"/>
                      </a:lnTo>
                      <a:lnTo>
                        <a:pt x="63" y="82"/>
                      </a:lnTo>
                      <a:lnTo>
                        <a:pt x="45" y="82"/>
                      </a:lnTo>
                      <a:lnTo>
                        <a:pt x="33" y="81"/>
                      </a:lnTo>
                      <a:lnTo>
                        <a:pt x="10" y="3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blipFill dpi="0" rotWithShape="0">
                  <a:blip r:embed="rId16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473102" name="Freeform 95"/>
              <p:cNvSpPr>
                <a:spLocks/>
              </p:cNvSpPr>
              <p:nvPr/>
            </p:nvSpPr>
            <p:spPr bwMode="auto">
              <a:xfrm>
                <a:off x="3628" y="1724"/>
                <a:ext cx="318" cy="1073"/>
              </a:xfrm>
              <a:custGeom>
                <a:avLst/>
                <a:gdLst>
                  <a:gd name="T0" fmla="*/ 229 w 318"/>
                  <a:gd name="T1" fmla="*/ 11 h 1073"/>
                  <a:gd name="T2" fmla="*/ 291 w 318"/>
                  <a:gd name="T3" fmla="*/ 47 h 1073"/>
                  <a:gd name="T4" fmla="*/ 307 w 318"/>
                  <a:gd name="T5" fmla="*/ 76 h 1073"/>
                  <a:gd name="T6" fmla="*/ 318 w 318"/>
                  <a:gd name="T7" fmla="*/ 322 h 1073"/>
                  <a:gd name="T8" fmla="*/ 313 w 318"/>
                  <a:gd name="T9" fmla="*/ 381 h 1073"/>
                  <a:gd name="T10" fmla="*/ 276 w 318"/>
                  <a:gd name="T11" fmla="*/ 376 h 1073"/>
                  <a:gd name="T12" fmla="*/ 278 w 318"/>
                  <a:gd name="T13" fmla="*/ 522 h 1073"/>
                  <a:gd name="T14" fmla="*/ 260 w 318"/>
                  <a:gd name="T15" fmla="*/ 522 h 1073"/>
                  <a:gd name="T16" fmla="*/ 238 w 318"/>
                  <a:gd name="T17" fmla="*/ 825 h 1073"/>
                  <a:gd name="T18" fmla="*/ 236 w 318"/>
                  <a:gd name="T19" fmla="*/ 986 h 1073"/>
                  <a:gd name="T20" fmla="*/ 233 w 318"/>
                  <a:gd name="T21" fmla="*/ 1059 h 1073"/>
                  <a:gd name="T22" fmla="*/ 217 w 318"/>
                  <a:gd name="T23" fmla="*/ 1073 h 1073"/>
                  <a:gd name="T24" fmla="*/ 189 w 318"/>
                  <a:gd name="T25" fmla="*/ 1061 h 1073"/>
                  <a:gd name="T26" fmla="*/ 174 w 318"/>
                  <a:gd name="T27" fmla="*/ 937 h 1073"/>
                  <a:gd name="T28" fmla="*/ 163 w 318"/>
                  <a:gd name="T29" fmla="*/ 1066 h 1073"/>
                  <a:gd name="T30" fmla="*/ 140 w 318"/>
                  <a:gd name="T31" fmla="*/ 1072 h 1073"/>
                  <a:gd name="T32" fmla="*/ 119 w 318"/>
                  <a:gd name="T33" fmla="*/ 1063 h 1073"/>
                  <a:gd name="T34" fmla="*/ 96 w 318"/>
                  <a:gd name="T35" fmla="*/ 818 h 1073"/>
                  <a:gd name="T36" fmla="*/ 68 w 318"/>
                  <a:gd name="T37" fmla="*/ 640 h 1073"/>
                  <a:gd name="T38" fmla="*/ 25 w 318"/>
                  <a:gd name="T39" fmla="*/ 475 h 1073"/>
                  <a:gd name="T40" fmla="*/ 0 w 318"/>
                  <a:gd name="T41" fmla="*/ 472 h 1073"/>
                  <a:gd name="T42" fmla="*/ 23 w 318"/>
                  <a:gd name="T43" fmla="*/ 244 h 1073"/>
                  <a:gd name="T44" fmla="*/ 24 w 318"/>
                  <a:gd name="T45" fmla="*/ 65 h 1073"/>
                  <a:gd name="T46" fmla="*/ 38 w 318"/>
                  <a:gd name="T47" fmla="*/ 45 h 1073"/>
                  <a:gd name="T48" fmla="*/ 104 w 318"/>
                  <a:gd name="T49" fmla="*/ 0 h 1073"/>
                  <a:gd name="T50" fmla="*/ 160 w 318"/>
                  <a:gd name="T51" fmla="*/ 97 h 1073"/>
                  <a:gd name="T52" fmla="*/ 229 w 318"/>
                  <a:gd name="T53" fmla="*/ 11 h 107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18"/>
                  <a:gd name="T82" fmla="*/ 0 h 1073"/>
                  <a:gd name="T83" fmla="*/ 318 w 318"/>
                  <a:gd name="T84" fmla="*/ 1073 h 1073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18" h="1073">
                    <a:moveTo>
                      <a:pt x="229" y="11"/>
                    </a:moveTo>
                    <a:lnTo>
                      <a:pt x="291" y="47"/>
                    </a:lnTo>
                    <a:lnTo>
                      <a:pt x="307" y="76"/>
                    </a:lnTo>
                    <a:lnTo>
                      <a:pt x="318" y="322"/>
                    </a:lnTo>
                    <a:lnTo>
                      <a:pt x="313" y="381"/>
                    </a:lnTo>
                    <a:lnTo>
                      <a:pt x="276" y="376"/>
                    </a:lnTo>
                    <a:lnTo>
                      <a:pt x="278" y="522"/>
                    </a:lnTo>
                    <a:lnTo>
                      <a:pt x="260" y="522"/>
                    </a:lnTo>
                    <a:lnTo>
                      <a:pt x="238" y="825"/>
                    </a:lnTo>
                    <a:lnTo>
                      <a:pt x="236" y="986"/>
                    </a:lnTo>
                    <a:lnTo>
                      <a:pt x="233" y="1059"/>
                    </a:lnTo>
                    <a:lnTo>
                      <a:pt x="217" y="1073"/>
                    </a:lnTo>
                    <a:lnTo>
                      <a:pt x="189" y="1061"/>
                    </a:lnTo>
                    <a:lnTo>
                      <a:pt x="174" y="937"/>
                    </a:lnTo>
                    <a:lnTo>
                      <a:pt x="163" y="1066"/>
                    </a:lnTo>
                    <a:lnTo>
                      <a:pt x="140" y="1072"/>
                    </a:lnTo>
                    <a:lnTo>
                      <a:pt x="119" y="1063"/>
                    </a:lnTo>
                    <a:lnTo>
                      <a:pt x="96" y="818"/>
                    </a:lnTo>
                    <a:lnTo>
                      <a:pt x="68" y="640"/>
                    </a:lnTo>
                    <a:lnTo>
                      <a:pt x="25" y="475"/>
                    </a:lnTo>
                    <a:lnTo>
                      <a:pt x="0" y="472"/>
                    </a:lnTo>
                    <a:lnTo>
                      <a:pt x="23" y="244"/>
                    </a:lnTo>
                    <a:lnTo>
                      <a:pt x="24" y="65"/>
                    </a:lnTo>
                    <a:lnTo>
                      <a:pt x="38" y="45"/>
                    </a:lnTo>
                    <a:lnTo>
                      <a:pt x="104" y="0"/>
                    </a:lnTo>
                    <a:lnTo>
                      <a:pt x="160" y="97"/>
                    </a:lnTo>
                    <a:lnTo>
                      <a:pt x="229" y="11"/>
                    </a:lnTo>
                    <a:close/>
                  </a:path>
                </a:pathLst>
              </a:custGeom>
              <a:blipFill dpi="0" rotWithShape="0">
                <a:blip r:embed="rId17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grpSp>
            <p:nvGrpSpPr>
              <p:cNvPr id="473092" name="Group 96"/>
              <p:cNvGrpSpPr>
                <a:grpSpLocks/>
              </p:cNvGrpSpPr>
              <p:nvPr/>
            </p:nvGrpSpPr>
            <p:grpSpPr bwMode="auto">
              <a:xfrm>
                <a:off x="3708" y="1836"/>
                <a:ext cx="197" cy="265"/>
                <a:chOff x="3708" y="1836"/>
                <a:chExt cx="197" cy="265"/>
              </a:xfrm>
            </p:grpSpPr>
            <p:sp>
              <p:nvSpPr>
                <p:cNvPr id="473109" name="Freeform 97"/>
                <p:cNvSpPr>
                  <a:spLocks/>
                </p:cNvSpPr>
                <p:nvPr/>
              </p:nvSpPr>
              <p:spPr bwMode="auto">
                <a:xfrm>
                  <a:off x="3721" y="1836"/>
                  <a:ext cx="169" cy="200"/>
                </a:xfrm>
                <a:custGeom>
                  <a:avLst/>
                  <a:gdLst>
                    <a:gd name="T0" fmla="*/ 169 w 169"/>
                    <a:gd name="T1" fmla="*/ 71 h 200"/>
                    <a:gd name="T2" fmla="*/ 60 w 169"/>
                    <a:gd name="T3" fmla="*/ 0 h 200"/>
                    <a:gd name="T4" fmla="*/ 0 w 169"/>
                    <a:gd name="T5" fmla="*/ 135 h 200"/>
                    <a:gd name="T6" fmla="*/ 108 w 169"/>
                    <a:gd name="T7" fmla="*/ 200 h 200"/>
                    <a:gd name="T8" fmla="*/ 169 w 169"/>
                    <a:gd name="T9" fmla="*/ 71 h 2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9"/>
                    <a:gd name="T16" fmla="*/ 0 h 200"/>
                    <a:gd name="T17" fmla="*/ 169 w 169"/>
                    <a:gd name="T18" fmla="*/ 200 h 2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9" h="200">
                      <a:moveTo>
                        <a:pt x="169" y="71"/>
                      </a:moveTo>
                      <a:lnTo>
                        <a:pt x="60" y="0"/>
                      </a:lnTo>
                      <a:lnTo>
                        <a:pt x="0" y="135"/>
                      </a:lnTo>
                      <a:lnTo>
                        <a:pt x="108" y="200"/>
                      </a:lnTo>
                      <a:lnTo>
                        <a:pt x="169" y="71"/>
                      </a:lnTo>
                      <a:close/>
                    </a:path>
                  </a:pathLst>
                </a:custGeom>
                <a:blipFill dpi="0" rotWithShape="0">
                  <a:blip r:embed="rId18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10" name="Freeform 98"/>
                <p:cNvSpPr>
                  <a:spLocks/>
                </p:cNvSpPr>
                <p:nvPr/>
              </p:nvSpPr>
              <p:spPr bwMode="auto">
                <a:xfrm>
                  <a:off x="3708" y="1920"/>
                  <a:ext cx="73" cy="107"/>
                </a:xfrm>
                <a:custGeom>
                  <a:avLst/>
                  <a:gdLst>
                    <a:gd name="T0" fmla="*/ 73 w 73"/>
                    <a:gd name="T1" fmla="*/ 66 h 107"/>
                    <a:gd name="T2" fmla="*/ 55 w 73"/>
                    <a:gd name="T3" fmla="*/ 50 h 107"/>
                    <a:gd name="T4" fmla="*/ 45 w 73"/>
                    <a:gd name="T5" fmla="*/ 18 h 107"/>
                    <a:gd name="T6" fmla="*/ 31 w 73"/>
                    <a:gd name="T7" fmla="*/ 8 h 107"/>
                    <a:gd name="T8" fmla="*/ 24 w 73"/>
                    <a:gd name="T9" fmla="*/ 0 h 107"/>
                    <a:gd name="T10" fmla="*/ 19 w 73"/>
                    <a:gd name="T11" fmla="*/ 3 h 107"/>
                    <a:gd name="T12" fmla="*/ 18 w 73"/>
                    <a:gd name="T13" fmla="*/ 11 h 107"/>
                    <a:gd name="T14" fmla="*/ 4 w 73"/>
                    <a:gd name="T15" fmla="*/ 26 h 107"/>
                    <a:gd name="T16" fmla="*/ 0 w 73"/>
                    <a:gd name="T17" fmla="*/ 53 h 107"/>
                    <a:gd name="T18" fmla="*/ 4 w 73"/>
                    <a:gd name="T19" fmla="*/ 72 h 107"/>
                    <a:gd name="T20" fmla="*/ 25 w 73"/>
                    <a:gd name="T21" fmla="*/ 93 h 107"/>
                    <a:gd name="T22" fmla="*/ 66 w 73"/>
                    <a:gd name="T23" fmla="*/ 107 h 107"/>
                    <a:gd name="T24" fmla="*/ 73 w 73"/>
                    <a:gd name="T25" fmla="*/ 66 h 10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3"/>
                    <a:gd name="T40" fmla="*/ 0 h 107"/>
                    <a:gd name="T41" fmla="*/ 73 w 73"/>
                    <a:gd name="T42" fmla="*/ 107 h 10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3" h="107">
                      <a:moveTo>
                        <a:pt x="73" y="66"/>
                      </a:moveTo>
                      <a:lnTo>
                        <a:pt x="55" y="50"/>
                      </a:lnTo>
                      <a:lnTo>
                        <a:pt x="45" y="18"/>
                      </a:lnTo>
                      <a:lnTo>
                        <a:pt x="31" y="8"/>
                      </a:lnTo>
                      <a:lnTo>
                        <a:pt x="24" y="0"/>
                      </a:lnTo>
                      <a:lnTo>
                        <a:pt x="19" y="3"/>
                      </a:lnTo>
                      <a:lnTo>
                        <a:pt x="18" y="11"/>
                      </a:lnTo>
                      <a:lnTo>
                        <a:pt x="4" y="26"/>
                      </a:lnTo>
                      <a:lnTo>
                        <a:pt x="0" y="53"/>
                      </a:lnTo>
                      <a:lnTo>
                        <a:pt x="4" y="72"/>
                      </a:lnTo>
                      <a:lnTo>
                        <a:pt x="25" y="93"/>
                      </a:lnTo>
                      <a:lnTo>
                        <a:pt x="66" y="107"/>
                      </a:lnTo>
                      <a:lnTo>
                        <a:pt x="73" y="66"/>
                      </a:lnTo>
                      <a:close/>
                    </a:path>
                  </a:pathLst>
                </a:custGeom>
                <a:blipFill dpi="0" rotWithShape="0">
                  <a:blip r:embed="rId5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473111" name="Freeform 99"/>
                <p:cNvSpPr>
                  <a:spLocks/>
                </p:cNvSpPr>
                <p:nvPr/>
              </p:nvSpPr>
              <p:spPr bwMode="auto">
                <a:xfrm>
                  <a:off x="3768" y="1982"/>
                  <a:ext cx="137" cy="119"/>
                </a:xfrm>
                <a:custGeom>
                  <a:avLst/>
                  <a:gdLst>
                    <a:gd name="T0" fmla="*/ 137 w 137"/>
                    <a:gd name="T1" fmla="*/ 119 h 119"/>
                    <a:gd name="T2" fmla="*/ 82 w 137"/>
                    <a:gd name="T3" fmla="*/ 98 h 119"/>
                    <a:gd name="T4" fmla="*/ 39 w 137"/>
                    <a:gd name="T5" fmla="*/ 74 h 119"/>
                    <a:gd name="T6" fmla="*/ 0 w 137"/>
                    <a:gd name="T7" fmla="*/ 51 h 119"/>
                    <a:gd name="T8" fmla="*/ 15 w 137"/>
                    <a:gd name="T9" fmla="*/ 0 h 119"/>
                    <a:gd name="T10" fmla="*/ 88 w 137"/>
                    <a:gd name="T11" fmla="*/ 33 h 119"/>
                    <a:gd name="T12" fmla="*/ 131 w 137"/>
                    <a:gd name="T13" fmla="*/ 48 h 119"/>
                    <a:gd name="T14" fmla="*/ 133 w 137"/>
                    <a:gd name="T15" fmla="*/ 40 h 119"/>
                    <a:gd name="T16" fmla="*/ 137 w 137"/>
                    <a:gd name="T17" fmla="*/ 119 h 11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7"/>
                    <a:gd name="T28" fmla="*/ 0 h 119"/>
                    <a:gd name="T29" fmla="*/ 137 w 137"/>
                    <a:gd name="T30" fmla="*/ 119 h 119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7" h="119">
                      <a:moveTo>
                        <a:pt x="137" y="119"/>
                      </a:moveTo>
                      <a:lnTo>
                        <a:pt x="82" y="98"/>
                      </a:lnTo>
                      <a:lnTo>
                        <a:pt x="39" y="74"/>
                      </a:lnTo>
                      <a:lnTo>
                        <a:pt x="0" y="51"/>
                      </a:lnTo>
                      <a:lnTo>
                        <a:pt x="15" y="0"/>
                      </a:lnTo>
                      <a:lnTo>
                        <a:pt x="88" y="33"/>
                      </a:lnTo>
                      <a:lnTo>
                        <a:pt x="131" y="48"/>
                      </a:lnTo>
                      <a:lnTo>
                        <a:pt x="133" y="40"/>
                      </a:lnTo>
                      <a:lnTo>
                        <a:pt x="137" y="119"/>
                      </a:lnTo>
                      <a:close/>
                    </a:path>
                  </a:pathLst>
                </a:custGeom>
                <a:blipFill dpi="0" rotWithShape="0">
                  <a:blip r:embed="rId17" cstate="print"/>
                  <a:srcRect/>
                  <a:tile tx="0" ty="0" sx="100000" sy="100000" flip="none" algn="tl"/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473093" name="Group 100"/>
              <p:cNvGrpSpPr>
                <a:grpSpLocks/>
              </p:cNvGrpSpPr>
              <p:nvPr/>
            </p:nvGrpSpPr>
            <p:grpSpPr bwMode="auto">
              <a:xfrm>
                <a:off x="3759" y="2021"/>
                <a:ext cx="140" cy="648"/>
                <a:chOff x="3759" y="2021"/>
                <a:chExt cx="140" cy="648"/>
              </a:xfrm>
            </p:grpSpPr>
            <p:grpSp>
              <p:nvGrpSpPr>
                <p:cNvPr id="473094" name="Group 101"/>
                <p:cNvGrpSpPr>
                  <a:grpSpLocks/>
                </p:cNvGrpSpPr>
                <p:nvPr/>
              </p:nvGrpSpPr>
              <p:grpSpPr bwMode="auto">
                <a:xfrm>
                  <a:off x="3759" y="2021"/>
                  <a:ext cx="140" cy="225"/>
                  <a:chOff x="3759" y="2021"/>
                  <a:chExt cx="140" cy="225"/>
                </a:xfrm>
              </p:grpSpPr>
              <p:sp>
                <p:nvSpPr>
                  <p:cNvPr id="473107" name="Freeform 102"/>
                  <p:cNvSpPr>
                    <a:spLocks/>
                  </p:cNvSpPr>
                  <p:nvPr/>
                </p:nvSpPr>
                <p:spPr bwMode="auto">
                  <a:xfrm>
                    <a:off x="3759" y="2021"/>
                    <a:ext cx="122" cy="225"/>
                  </a:xfrm>
                  <a:custGeom>
                    <a:avLst/>
                    <a:gdLst>
                      <a:gd name="T0" fmla="*/ 122 w 122"/>
                      <a:gd name="T1" fmla="*/ 225 h 225"/>
                      <a:gd name="T2" fmla="*/ 3 w 122"/>
                      <a:gd name="T3" fmla="*/ 213 h 225"/>
                      <a:gd name="T4" fmla="*/ 0 w 122"/>
                      <a:gd name="T5" fmla="*/ 0 h 225"/>
                      <a:gd name="T6" fmla="*/ 0 60000 65536"/>
                      <a:gd name="T7" fmla="*/ 0 60000 65536"/>
                      <a:gd name="T8" fmla="*/ 0 60000 65536"/>
                      <a:gd name="T9" fmla="*/ 0 w 122"/>
                      <a:gd name="T10" fmla="*/ 0 h 225"/>
                      <a:gd name="T11" fmla="*/ 122 w 122"/>
                      <a:gd name="T12" fmla="*/ 225 h 22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2" h="225">
                        <a:moveTo>
                          <a:pt x="122" y="225"/>
                        </a:moveTo>
                        <a:lnTo>
                          <a:pt x="3" y="213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700">
                    <a:solidFill>
                      <a:srgbClr val="7F7F7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473108" name="Freeform 103"/>
                  <p:cNvSpPr>
                    <a:spLocks/>
                  </p:cNvSpPr>
                  <p:nvPr/>
                </p:nvSpPr>
                <p:spPr bwMode="auto">
                  <a:xfrm>
                    <a:off x="3762" y="2047"/>
                    <a:ext cx="137" cy="57"/>
                  </a:xfrm>
                  <a:custGeom>
                    <a:avLst/>
                    <a:gdLst>
                      <a:gd name="T0" fmla="*/ 137 w 137"/>
                      <a:gd name="T1" fmla="*/ 57 h 57"/>
                      <a:gd name="T2" fmla="*/ 89 w 137"/>
                      <a:gd name="T3" fmla="*/ 41 h 57"/>
                      <a:gd name="T4" fmla="*/ 0 w 137"/>
                      <a:gd name="T5" fmla="*/ 0 h 57"/>
                      <a:gd name="T6" fmla="*/ 0 60000 65536"/>
                      <a:gd name="T7" fmla="*/ 0 60000 65536"/>
                      <a:gd name="T8" fmla="*/ 0 60000 65536"/>
                      <a:gd name="T9" fmla="*/ 0 w 137"/>
                      <a:gd name="T10" fmla="*/ 0 h 57"/>
                      <a:gd name="T11" fmla="*/ 137 w 137"/>
                      <a:gd name="T12" fmla="*/ 57 h 5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7" h="57">
                        <a:moveTo>
                          <a:pt x="137" y="57"/>
                        </a:moveTo>
                        <a:lnTo>
                          <a:pt x="89" y="41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2700">
                    <a:solidFill>
                      <a:srgbClr val="7F7F7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sp>
              <p:nvSpPr>
                <p:cNvPr id="473106" name="Freeform 104"/>
                <p:cNvSpPr>
                  <a:spLocks/>
                </p:cNvSpPr>
                <p:nvPr/>
              </p:nvSpPr>
              <p:spPr bwMode="auto">
                <a:xfrm>
                  <a:off x="3783" y="2279"/>
                  <a:ext cx="18" cy="390"/>
                </a:xfrm>
                <a:custGeom>
                  <a:avLst/>
                  <a:gdLst>
                    <a:gd name="T0" fmla="*/ 0 w 18"/>
                    <a:gd name="T1" fmla="*/ 0 h 390"/>
                    <a:gd name="T2" fmla="*/ 6 w 18"/>
                    <a:gd name="T3" fmla="*/ 209 h 390"/>
                    <a:gd name="T4" fmla="*/ 18 w 18"/>
                    <a:gd name="T5" fmla="*/ 390 h 390"/>
                    <a:gd name="T6" fmla="*/ 0 60000 65536"/>
                    <a:gd name="T7" fmla="*/ 0 60000 65536"/>
                    <a:gd name="T8" fmla="*/ 0 60000 65536"/>
                    <a:gd name="T9" fmla="*/ 0 w 18"/>
                    <a:gd name="T10" fmla="*/ 0 h 390"/>
                    <a:gd name="T11" fmla="*/ 18 w 18"/>
                    <a:gd name="T12" fmla="*/ 390 h 39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" h="390">
                      <a:moveTo>
                        <a:pt x="0" y="0"/>
                      </a:moveTo>
                      <a:lnTo>
                        <a:pt x="6" y="209"/>
                      </a:lnTo>
                      <a:lnTo>
                        <a:pt x="18" y="390"/>
                      </a:lnTo>
                    </a:path>
                  </a:pathLst>
                </a:custGeom>
                <a:noFill/>
                <a:ln w="12700">
                  <a:solidFill>
                    <a:srgbClr val="7F7F7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06759-4CA5-492B-9DB3-4ECF3B0C67BA}" type="slidenum">
              <a:rPr lang="en-US" altLang="zh-TW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07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graphicFrame>
        <p:nvGraphicFramePr>
          <p:cNvPr id="738307" name="Object 3"/>
          <p:cNvGraphicFramePr>
            <a:graphicFrameLocks noChangeAspect="1"/>
          </p:cNvGraphicFramePr>
          <p:nvPr/>
        </p:nvGraphicFramePr>
        <p:xfrm>
          <a:off x="2743200" y="1295400"/>
          <a:ext cx="3709988" cy="2963863"/>
        </p:xfrm>
        <a:graphic>
          <a:graphicData uri="http://schemas.openxmlformats.org/presentationml/2006/ole">
            <p:oleObj spid="_x0000_s5122" name="多媒體項目" r:id="rId5" imgW="3709440" imgH="2963520" progId="">
              <p:embed/>
            </p:oleObj>
          </a:graphicData>
        </a:graphic>
      </p:graphicFrame>
      <p:graphicFrame>
        <p:nvGraphicFramePr>
          <p:cNvPr id="738308" name="Object 4"/>
          <p:cNvGraphicFramePr>
            <a:graphicFrameLocks noChangeAspect="1"/>
          </p:cNvGraphicFramePr>
          <p:nvPr/>
        </p:nvGraphicFramePr>
        <p:xfrm>
          <a:off x="2514600" y="3276600"/>
          <a:ext cx="4038600" cy="2533650"/>
        </p:xfrm>
        <a:graphic>
          <a:graphicData uri="http://schemas.openxmlformats.org/presentationml/2006/ole">
            <p:oleObj spid="_x0000_s5123" name="多媒體項目" r:id="rId6" imgW="4038840" imgH="2534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8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8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A37D7-62A8-4F92-9FB5-D89C75D04697}" type="slidenum">
              <a:rPr lang="en-US" altLang="zh-TW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09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系統思考圖原理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78200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3500430" y="6143644"/>
            <a:ext cx="26468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dirty="0">
                <a:ea typeface="標楷體" pitchFamily="65" charset="-120"/>
              </a:rPr>
              <a:t>資料來源</a:t>
            </a:r>
            <a:r>
              <a:rPr lang="zh-TW" altLang="en-US" sz="1600" dirty="0" smtClean="0">
                <a:ea typeface="標楷體" pitchFamily="65" charset="-120"/>
              </a:rPr>
              <a:t>：屠益民、張良政</a:t>
            </a:r>
            <a:endParaRPr lang="zh-TW" altLang="en-US" sz="1600" dirty="0"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6E0BE-EE0D-499C-97AE-D4CF8FA9F18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891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第五項修練：系統思考</a:t>
            </a:r>
          </a:p>
        </p:txBody>
      </p:sp>
      <p:pic>
        <p:nvPicPr>
          <p:cNvPr id="465924" name="Picture 3" descr="j028321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2997200"/>
            <a:ext cx="2105025" cy="2244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7820025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3500430" y="6143644"/>
            <a:ext cx="26468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dirty="0">
                <a:ea typeface="標楷體" pitchFamily="65" charset="-120"/>
              </a:rPr>
              <a:t>資料來源</a:t>
            </a:r>
            <a:r>
              <a:rPr lang="zh-TW" altLang="en-US" sz="1600" dirty="0" smtClean="0">
                <a:ea typeface="標楷體" pitchFamily="65" charset="-120"/>
              </a:rPr>
              <a:t>：屠益民、張良政</a:t>
            </a:r>
            <a:endParaRPr lang="zh-TW" altLang="en-US" sz="1600" dirty="0"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29DEA-959B-46A1-AD87-9148AD3ECE8C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290"/>
            <a:ext cx="7820025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3500430" y="6143644"/>
            <a:ext cx="26468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dirty="0">
                <a:ea typeface="標楷體" pitchFamily="65" charset="-120"/>
              </a:rPr>
              <a:t>資料來源</a:t>
            </a:r>
            <a:r>
              <a:rPr lang="zh-TW" altLang="en-US" sz="1600" dirty="0" smtClean="0">
                <a:ea typeface="標楷體" pitchFamily="65" charset="-120"/>
              </a:rPr>
              <a:t>：屠益民、張良政</a:t>
            </a:r>
            <a:endParaRPr lang="zh-TW" altLang="en-US" sz="1600" dirty="0"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47F06-EB82-4029-A49A-35CCA7FE197F}" type="slidenum">
              <a:rPr lang="en-US" altLang="zh-TW"/>
              <a:pPr>
                <a:defRPr/>
              </a:pPr>
              <a:t>22</a:t>
            </a:fld>
            <a:endParaRPr lang="en-US" altLang="zh-TW"/>
          </a:p>
        </p:txBody>
      </p:sp>
      <p:sp>
        <p:nvSpPr>
          <p:cNvPr id="132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Events, Behavior and Structure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676400"/>
            <a:ext cx="8001000" cy="4481513"/>
            <a:chOff x="384" y="1056"/>
            <a:chExt cx="5040" cy="2823"/>
          </a:xfrm>
        </p:grpSpPr>
        <p:pic>
          <p:nvPicPr>
            <p:cNvPr id="475141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" y="1056"/>
              <a:ext cx="5040" cy="2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5142" name="Text Box 5"/>
            <p:cNvSpPr txBox="1">
              <a:spLocks noChangeArrowheads="1"/>
            </p:cNvSpPr>
            <p:nvPr/>
          </p:nvSpPr>
          <p:spPr bwMode="auto">
            <a:xfrm>
              <a:off x="2016" y="3648"/>
              <a:ext cx="1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dirty="0">
                  <a:latin typeface="Times New Roman" pitchFamily="18" charset="0"/>
                  <a:ea typeface="標楷體" pitchFamily="65" charset="-120"/>
                </a:rPr>
                <a:t>資料來源：</a:t>
              </a:r>
              <a:r>
                <a:rPr lang="en-US" altLang="zh-TW" dirty="0">
                  <a:latin typeface="Times New Roman" pitchFamily="18" charset="0"/>
                  <a:ea typeface="標楷體" pitchFamily="65" charset="-120"/>
                </a:rPr>
                <a:t>John </a:t>
              </a:r>
              <a:r>
                <a:rPr lang="en-US" altLang="zh-TW" dirty="0" err="1">
                  <a:latin typeface="Times New Roman" pitchFamily="18" charset="0"/>
                  <a:ea typeface="標楷體" pitchFamily="65" charset="-120"/>
                </a:rPr>
                <a:t>Sterman</a:t>
              </a:r>
              <a:endParaRPr lang="en-US" altLang="zh-TW" dirty="0">
                <a:latin typeface="Times New Roman" pitchFamily="18" charset="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1A258-98DA-4140-816A-E7E7255DA8D5}" type="slidenum">
              <a:rPr lang="en-US" altLang="zh-TW"/>
              <a:pPr>
                <a:defRPr/>
              </a:pPr>
              <a:t>23</a:t>
            </a:fld>
            <a:endParaRPr lang="en-US" altLang="zh-TW"/>
          </a:p>
        </p:txBody>
      </p:sp>
      <p:sp>
        <p:nvSpPr>
          <p:cNvPr id="132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Events, Behavior and Structure</a:t>
            </a:r>
          </a:p>
        </p:txBody>
      </p:sp>
      <p:pic>
        <p:nvPicPr>
          <p:cNvPr id="1324035" name="Picture 3"/>
          <p:cNvPicPr>
            <a:picLocks noChangeAspect="1" noChangeArrowheads="1"/>
          </p:cNvPicPr>
          <p:nvPr/>
        </p:nvPicPr>
        <p:blipFill>
          <a:blip r:embed="rId2" cstate="print">
            <a:lum bright="-30000" contrast="66000"/>
          </a:blip>
          <a:srcRect/>
          <a:stretch>
            <a:fillRect/>
          </a:stretch>
        </p:blipFill>
        <p:spPr bwMode="auto">
          <a:xfrm>
            <a:off x="2057400" y="914400"/>
            <a:ext cx="508635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E08E6-030E-44FF-9B6B-2348E63F015B}" type="slidenum">
              <a:rPr lang="en-US" altLang="zh-TW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</a:rPr>
              <a:t>系統思考圖</a:t>
            </a:r>
          </a:p>
        </p:txBody>
      </p:sp>
      <p:sp>
        <p:nvSpPr>
          <p:cNvPr id="481284" name="Oval 3"/>
          <p:cNvSpPr>
            <a:spLocks noChangeArrowheads="1"/>
          </p:cNvSpPr>
          <p:nvPr/>
        </p:nvSpPr>
        <p:spPr bwMode="auto">
          <a:xfrm>
            <a:off x="777844" y="2590812"/>
            <a:ext cx="2406650" cy="20859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85" name="Rectangle 4"/>
          <p:cNvSpPr>
            <a:spLocks noChangeArrowheads="1"/>
          </p:cNvSpPr>
          <p:nvPr/>
        </p:nvSpPr>
        <p:spPr bwMode="auto">
          <a:xfrm>
            <a:off x="2924144" y="34051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B</a:t>
            </a:r>
          </a:p>
        </p:txBody>
      </p:sp>
      <p:sp>
        <p:nvSpPr>
          <p:cNvPr id="481286" name="Rectangle 5"/>
          <p:cNvSpPr>
            <a:spLocks noChangeArrowheads="1"/>
          </p:cNvSpPr>
          <p:nvPr/>
        </p:nvSpPr>
        <p:spPr bwMode="auto">
          <a:xfrm>
            <a:off x="587344" y="34051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D</a:t>
            </a:r>
          </a:p>
        </p:txBody>
      </p:sp>
      <p:sp>
        <p:nvSpPr>
          <p:cNvPr id="481287" name="Line 6"/>
          <p:cNvSpPr>
            <a:spLocks noChangeShapeType="1"/>
          </p:cNvSpPr>
          <p:nvPr/>
        </p:nvSpPr>
        <p:spPr bwMode="auto">
          <a:xfrm rot="9600000">
            <a:off x="828644" y="3862399"/>
            <a:ext cx="1588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88" name="Rectangle 7"/>
          <p:cNvSpPr>
            <a:spLocks noChangeArrowheads="1"/>
          </p:cNvSpPr>
          <p:nvPr/>
        </p:nvSpPr>
        <p:spPr bwMode="auto">
          <a:xfrm>
            <a:off x="1752569" y="44084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C</a:t>
            </a:r>
          </a:p>
        </p:txBody>
      </p:sp>
      <p:sp>
        <p:nvSpPr>
          <p:cNvPr id="481289" name="Line 8"/>
          <p:cNvSpPr>
            <a:spLocks noChangeShapeType="1"/>
          </p:cNvSpPr>
          <p:nvPr/>
        </p:nvSpPr>
        <p:spPr bwMode="auto">
          <a:xfrm rot="5100000">
            <a:off x="2313750" y="4572806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0" name="Rectangle 9"/>
          <p:cNvSpPr>
            <a:spLocks noChangeArrowheads="1"/>
          </p:cNvSpPr>
          <p:nvPr/>
        </p:nvSpPr>
        <p:spPr bwMode="auto">
          <a:xfrm>
            <a:off x="1752569" y="2351099"/>
            <a:ext cx="457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A</a:t>
            </a:r>
          </a:p>
        </p:txBody>
      </p:sp>
      <p:sp>
        <p:nvSpPr>
          <p:cNvPr id="481291" name="Line 10"/>
          <p:cNvSpPr>
            <a:spLocks noChangeShapeType="1"/>
          </p:cNvSpPr>
          <p:nvPr/>
        </p:nvSpPr>
        <p:spPr bwMode="auto">
          <a:xfrm rot="15240000" flipH="1">
            <a:off x="1690657" y="2552712"/>
            <a:ext cx="0" cy="10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292" name="Line 11"/>
          <p:cNvSpPr>
            <a:spLocks noChangeShapeType="1"/>
          </p:cNvSpPr>
          <p:nvPr/>
        </p:nvSpPr>
        <p:spPr bwMode="auto">
          <a:xfrm rot="-9300000" flipH="1" flipV="1">
            <a:off x="3101944" y="3317887"/>
            <a:ext cx="84138" cy="74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7344" y="4103699"/>
            <a:ext cx="228600" cy="228600"/>
            <a:chOff x="3744" y="1056"/>
            <a:chExt cx="192" cy="192"/>
          </a:xfrm>
        </p:grpSpPr>
        <p:sp>
          <p:nvSpPr>
            <p:cNvPr id="481308" name="Oval 13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9" name="Line 14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10" name="Line 15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492344" y="4713299"/>
            <a:ext cx="266700" cy="266700"/>
            <a:chOff x="5040" y="2256"/>
            <a:chExt cx="168" cy="168"/>
          </a:xfrm>
        </p:grpSpPr>
        <p:sp>
          <p:nvSpPr>
            <p:cNvPr id="481306" name="Oval 17"/>
            <p:cNvSpPr>
              <a:spLocks noChangeAspect="1" noChangeArrowheads="1"/>
            </p:cNvSpPr>
            <p:nvPr/>
          </p:nvSpPr>
          <p:spPr bwMode="auto">
            <a:xfrm>
              <a:off x="5040" y="2256"/>
              <a:ext cx="168" cy="168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7" name="Line 18"/>
            <p:cNvSpPr>
              <a:spLocks noChangeAspect="1" noChangeShapeType="1"/>
            </p:cNvSpPr>
            <p:nvPr/>
          </p:nvSpPr>
          <p:spPr bwMode="auto">
            <a:xfrm rot="-5400000">
              <a:off x="5129" y="2275"/>
              <a:ext cx="0" cy="14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101944" y="2884499"/>
            <a:ext cx="228600" cy="228600"/>
            <a:chOff x="3744" y="1056"/>
            <a:chExt cx="192" cy="192"/>
          </a:xfrm>
        </p:grpSpPr>
        <p:sp>
          <p:nvSpPr>
            <p:cNvPr id="481303" name="Oval 20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4" name="Line 21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5" name="Line 22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73144" y="2351099"/>
            <a:ext cx="266700" cy="266700"/>
            <a:chOff x="5040" y="2256"/>
            <a:chExt cx="168" cy="168"/>
          </a:xfrm>
        </p:grpSpPr>
        <p:sp>
          <p:nvSpPr>
            <p:cNvPr id="481301" name="Oval 24"/>
            <p:cNvSpPr>
              <a:spLocks noChangeAspect="1" noChangeArrowheads="1"/>
            </p:cNvSpPr>
            <p:nvPr/>
          </p:nvSpPr>
          <p:spPr bwMode="auto">
            <a:xfrm>
              <a:off x="5040" y="2256"/>
              <a:ext cx="168" cy="168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1302" name="Line 25"/>
            <p:cNvSpPr>
              <a:spLocks noChangeAspect="1" noChangeShapeType="1"/>
            </p:cNvSpPr>
            <p:nvPr/>
          </p:nvSpPr>
          <p:spPr bwMode="auto">
            <a:xfrm rot="-5400000">
              <a:off x="5129" y="2275"/>
              <a:ext cx="0" cy="14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81297" name="Text Box 26"/>
          <p:cNvSpPr txBox="1">
            <a:spLocks noChangeArrowheads="1"/>
          </p:cNvSpPr>
          <p:nvPr/>
        </p:nvSpPr>
        <p:spPr bwMode="auto">
          <a:xfrm>
            <a:off x="1527144" y="3201999"/>
            <a:ext cx="914400" cy="860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行為因果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81298" name="Text Box 27"/>
          <p:cNvSpPr txBox="1">
            <a:spLocks noChangeArrowheads="1"/>
          </p:cNvSpPr>
          <p:nvPr/>
        </p:nvSpPr>
        <p:spPr bwMode="auto">
          <a:xfrm>
            <a:off x="3786150" y="1000108"/>
            <a:ext cx="5357850" cy="5447645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關注動態循環的</a:t>
            </a:r>
            <a:r>
              <a:rPr lang="zh-TW" altLang="en-US" sz="2600" b="1" dirty="0">
                <a:solidFill>
                  <a:srgbClr val="FF5050"/>
                </a:solidFill>
                <a:latin typeface="Times New Roman" pitchFamily="18" charset="0"/>
                <a:ea typeface="標楷體" pitchFamily="65" charset="-120"/>
              </a:rPr>
              <a:t>關鍵影響關係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非發生順序之關係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影響關係是指當某因素增量時，將導致其他因素產生增量或減量的變化。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變數命名常為正向名詞。</a:t>
            </a: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         用以表示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『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導致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』 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600" b="1" dirty="0" smtClean="0">
              <a:latin typeface="Times New Roman" pitchFamily="18" charset="0"/>
              <a:ea typeface="標楷體" pitchFamily="65" charset="-120"/>
            </a:endParaRPr>
          </a:p>
          <a:p>
            <a:pPr marL="198438" indent="-198438" defTabSz="762000" eaLnBrk="0" hangingPunct="0">
              <a:buFontTx/>
              <a:buChar char="•"/>
            </a:pP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3600" b="1" dirty="0" smtClean="0">
                <a:latin typeface="Times New Roman" pitchFamily="18" charset="0"/>
                <a:ea typeface="標楷體" pitchFamily="65" charset="-120"/>
              </a:rPr>
              <a:t>+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用以表示例如當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時，就導致</a:t>
            </a:r>
            <a:r>
              <a:rPr lang="en-US" altLang="zh-TW" sz="2600" b="1" dirty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也有一個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增量。</a:t>
            </a:r>
            <a:endParaRPr lang="en-US" altLang="zh-TW" sz="2600" b="1" dirty="0" smtClean="0">
              <a:latin typeface="Times New Roman" pitchFamily="18" charset="0"/>
              <a:ea typeface="標楷體" pitchFamily="65" charset="-120"/>
            </a:endParaRPr>
          </a:p>
          <a:p>
            <a:pPr marL="198438" indent="-198438" defTabSz="762000" eaLnBrk="0" hangingPunct="0">
              <a:buFontTx/>
              <a:buChar char="•"/>
            </a:pP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     用以表示例如當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 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增量</a:t>
            </a:r>
            <a:r>
              <a:rPr lang="zh-TW" altLang="en-US" sz="2600" b="1" dirty="0">
                <a:latin typeface="Times New Roman" pitchFamily="18" charset="0"/>
                <a:ea typeface="標楷體" pitchFamily="65" charset="-120"/>
              </a:rPr>
              <a:t>時，就導致</a:t>
            </a:r>
            <a:r>
              <a:rPr lang="en-US" altLang="zh-TW" sz="2600" b="1" dirty="0" smtClean="0">
                <a:latin typeface="Times New Roman" pitchFamily="18" charset="0"/>
                <a:ea typeface="標楷體" pitchFamily="65" charset="-120"/>
              </a:rPr>
              <a:t>C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有一個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△</a:t>
            </a:r>
            <a:r>
              <a:rPr lang="en-US" altLang="zh-TW" sz="2600" b="1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2600" b="1" dirty="0" smtClean="0">
                <a:latin typeface="Times New Roman" pitchFamily="18" charset="0"/>
                <a:ea typeface="標楷體" pitchFamily="65" charset="-120"/>
              </a:rPr>
              <a:t>減量。</a:t>
            </a:r>
            <a:endParaRPr lang="zh-TW" altLang="en-US" sz="2600" b="1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81299" name="Line 29"/>
          <p:cNvSpPr>
            <a:spLocks noChangeShapeType="1"/>
          </p:cNvSpPr>
          <p:nvPr/>
        </p:nvSpPr>
        <p:spPr bwMode="auto">
          <a:xfrm>
            <a:off x="4143372" y="3643314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81300" name="Text Box 1053"/>
          <p:cNvSpPr txBox="1">
            <a:spLocks noChangeArrowheads="1"/>
          </p:cNvSpPr>
          <p:nvPr/>
        </p:nvSpPr>
        <p:spPr bwMode="auto">
          <a:xfrm>
            <a:off x="214282" y="5072074"/>
            <a:ext cx="2495550" cy="9461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zh-TW" altLang="en-US" sz="2000" b="1">
                <a:ea typeface="標楷體" pitchFamily="65" charset="-120"/>
              </a:rPr>
              <a:t>關鍵影響關係包含：</a:t>
            </a:r>
          </a:p>
          <a:p>
            <a:pPr marL="457200" indent="-457200"/>
            <a:r>
              <a:rPr lang="en-US" altLang="zh-TW">
                <a:ea typeface="標楷體" pitchFamily="65" charset="-120"/>
              </a:rPr>
              <a:t>1. </a:t>
            </a:r>
            <a:r>
              <a:rPr lang="zh-TW" altLang="en-US">
                <a:ea typeface="標楷體" pitchFamily="65" charset="-120"/>
              </a:rPr>
              <a:t>事實的因果關係或；</a:t>
            </a:r>
          </a:p>
          <a:p>
            <a:pPr marL="457200" indent="-457200"/>
            <a:r>
              <a:rPr kumimoji="0" lang="en-US" altLang="zh-TW">
                <a:ea typeface="標楷體" pitchFamily="65" charset="-120"/>
              </a:rPr>
              <a:t>2. </a:t>
            </a:r>
            <a:r>
              <a:rPr kumimoji="0" lang="zh-TW" altLang="en-US">
                <a:ea typeface="標楷體" pitchFamily="65" charset="-120"/>
              </a:rPr>
              <a:t>就問題的對</a:t>
            </a:r>
            <a:r>
              <a:rPr lang="zh-TW" altLang="en-US">
                <a:ea typeface="標楷體" pitchFamily="65" charset="-120"/>
              </a:rPr>
              <a:t>策關係。</a:t>
            </a:r>
          </a:p>
        </p:txBody>
      </p:sp>
      <p:sp>
        <p:nvSpPr>
          <p:cNvPr id="34" name="Line 18"/>
          <p:cNvSpPr>
            <a:spLocks noChangeAspect="1" noChangeShapeType="1"/>
          </p:cNvSpPr>
          <p:nvPr/>
        </p:nvSpPr>
        <p:spPr bwMode="auto">
          <a:xfrm rot="16200000">
            <a:off x="4256085" y="5245113"/>
            <a:ext cx="0" cy="225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24CFF-A96C-409A-90A3-72B29C9FF166}" type="slidenum">
              <a:rPr lang="en-US" altLang="zh-TW"/>
              <a:pPr>
                <a:defRPr/>
              </a:pPr>
              <a:t>25</a:t>
            </a:fld>
            <a:endParaRPr lang="en-US" altLang="zh-TW"/>
          </a:p>
        </p:txBody>
      </p:sp>
      <p:sp>
        <p:nvSpPr>
          <p:cNvPr id="132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Events, Behavior and Structure</a:t>
            </a:r>
          </a:p>
        </p:txBody>
      </p:sp>
      <p:pic>
        <p:nvPicPr>
          <p:cNvPr id="477188" name="Picture 3"/>
          <p:cNvPicPr>
            <a:picLocks noChangeAspect="1" noChangeArrowheads="1"/>
          </p:cNvPicPr>
          <p:nvPr/>
        </p:nvPicPr>
        <p:blipFill>
          <a:blip r:embed="rId2" cstate="print">
            <a:lum bright="-18000" contrast="24000"/>
          </a:blip>
          <a:srcRect/>
          <a:stretch>
            <a:fillRect/>
          </a:stretch>
        </p:blipFill>
        <p:spPr bwMode="auto">
          <a:xfrm>
            <a:off x="1524000" y="1143000"/>
            <a:ext cx="6134100" cy="50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B188A-9C3D-48EB-9A85-4FBC8FEAA734}" type="slidenum">
              <a:rPr lang="en-US" altLang="zh-TW"/>
              <a:pPr>
                <a:defRPr/>
              </a:pPr>
              <a:t>26</a:t>
            </a:fld>
            <a:endParaRPr lang="en-US" altLang="zh-TW"/>
          </a:p>
        </p:txBody>
      </p:sp>
      <p:sp>
        <p:nvSpPr>
          <p:cNvPr id="478211" name="Rectangle 16"/>
          <p:cNvSpPr>
            <a:spLocks noChangeArrowheads="1"/>
          </p:cNvSpPr>
          <p:nvPr/>
        </p:nvSpPr>
        <p:spPr bwMode="auto">
          <a:xfrm>
            <a:off x="1116013" y="1412875"/>
            <a:ext cx="7200900" cy="5040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1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倒一杯水的系統思考圖</a:t>
            </a:r>
          </a:p>
        </p:txBody>
      </p:sp>
      <p:pic>
        <p:nvPicPr>
          <p:cNvPr id="478213" name="Picture 4" descr="倒水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752600"/>
            <a:ext cx="510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90650" y="1600200"/>
            <a:ext cx="5213350" cy="3810000"/>
            <a:chOff x="876" y="1008"/>
            <a:chExt cx="3284" cy="2400"/>
          </a:xfrm>
        </p:grpSpPr>
        <p:sp>
          <p:nvSpPr>
            <p:cNvPr id="478215" name="Arc 6"/>
            <p:cNvSpPr>
              <a:spLocks/>
            </p:cNvSpPr>
            <p:nvPr/>
          </p:nvSpPr>
          <p:spPr bwMode="auto">
            <a:xfrm>
              <a:off x="2928" y="1472"/>
              <a:ext cx="960" cy="836"/>
            </a:xfrm>
            <a:custGeom>
              <a:avLst/>
              <a:gdLst>
                <a:gd name="T0" fmla="*/ 0 w 21600"/>
                <a:gd name="T1" fmla="*/ 0 h 18834"/>
                <a:gd name="T2" fmla="*/ 0 w 21600"/>
                <a:gd name="T3" fmla="*/ 0 h 18834"/>
                <a:gd name="T4" fmla="*/ 0 w 21600"/>
                <a:gd name="T5" fmla="*/ 0 h 1883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8834"/>
                <a:gd name="T11" fmla="*/ 21600 w 21600"/>
                <a:gd name="T12" fmla="*/ 18834 h 188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8834" fill="none" extrusionOk="0">
                  <a:moveTo>
                    <a:pt x="10575" y="0"/>
                  </a:moveTo>
                  <a:cubicBezTo>
                    <a:pt x="17384" y="3823"/>
                    <a:pt x="21600" y="11024"/>
                    <a:pt x="21600" y="18834"/>
                  </a:cubicBezTo>
                </a:path>
                <a:path w="21600" h="18834" stroke="0" extrusionOk="0">
                  <a:moveTo>
                    <a:pt x="10575" y="0"/>
                  </a:moveTo>
                  <a:cubicBezTo>
                    <a:pt x="17384" y="3823"/>
                    <a:pt x="21600" y="11024"/>
                    <a:pt x="21600" y="18834"/>
                  </a:cubicBezTo>
                  <a:lnTo>
                    <a:pt x="0" y="18834"/>
                  </a:lnTo>
                  <a:close/>
                </a:path>
              </a:pathLst>
            </a:cu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8216" name="Arc 7"/>
            <p:cNvSpPr>
              <a:spLocks/>
            </p:cNvSpPr>
            <p:nvPr/>
          </p:nvSpPr>
          <p:spPr bwMode="auto">
            <a:xfrm>
              <a:off x="2929" y="2306"/>
              <a:ext cx="897" cy="821"/>
            </a:xfrm>
            <a:custGeom>
              <a:avLst/>
              <a:gdLst>
                <a:gd name="T0" fmla="*/ 0 w 20174"/>
                <a:gd name="T1" fmla="*/ 0 h 18474"/>
                <a:gd name="T2" fmla="*/ 0 w 20174"/>
                <a:gd name="T3" fmla="*/ 0 h 18474"/>
                <a:gd name="T4" fmla="*/ 0 w 20174"/>
                <a:gd name="T5" fmla="*/ 0 h 18474"/>
                <a:gd name="T6" fmla="*/ 0 60000 65536"/>
                <a:gd name="T7" fmla="*/ 0 60000 65536"/>
                <a:gd name="T8" fmla="*/ 0 60000 65536"/>
                <a:gd name="T9" fmla="*/ 0 w 20174"/>
                <a:gd name="T10" fmla="*/ 0 h 18474"/>
                <a:gd name="T11" fmla="*/ 20174 w 20174"/>
                <a:gd name="T12" fmla="*/ 18474 h 184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174" h="18474" fill="none" extrusionOk="0">
                  <a:moveTo>
                    <a:pt x="20173" y="7718"/>
                  </a:moveTo>
                  <a:cubicBezTo>
                    <a:pt x="18458" y="12202"/>
                    <a:pt x="15298" y="15986"/>
                    <a:pt x="11192" y="18473"/>
                  </a:cubicBezTo>
                </a:path>
                <a:path w="20174" h="18474" stroke="0" extrusionOk="0">
                  <a:moveTo>
                    <a:pt x="20173" y="7718"/>
                  </a:moveTo>
                  <a:cubicBezTo>
                    <a:pt x="18458" y="12202"/>
                    <a:pt x="15298" y="15986"/>
                    <a:pt x="11192" y="18473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8217" name="Text Box 8"/>
            <p:cNvSpPr txBox="1">
              <a:spLocks noChangeArrowheads="1"/>
            </p:cNvSpPr>
            <p:nvPr/>
          </p:nvSpPr>
          <p:spPr bwMode="auto">
            <a:xfrm>
              <a:off x="3596" y="2273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水流</a:t>
              </a:r>
            </a:p>
          </p:txBody>
        </p:sp>
        <p:sp>
          <p:nvSpPr>
            <p:cNvPr id="478218" name="Text Box 9"/>
            <p:cNvSpPr txBox="1">
              <a:spLocks noChangeArrowheads="1"/>
            </p:cNvSpPr>
            <p:nvPr/>
          </p:nvSpPr>
          <p:spPr bwMode="auto">
            <a:xfrm>
              <a:off x="2352" y="3081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現在的水位</a:t>
              </a:r>
            </a:p>
          </p:txBody>
        </p:sp>
        <p:sp>
          <p:nvSpPr>
            <p:cNvPr id="478219" name="Arc 10"/>
            <p:cNvSpPr>
              <a:spLocks/>
            </p:cNvSpPr>
            <p:nvPr/>
          </p:nvSpPr>
          <p:spPr bwMode="auto">
            <a:xfrm>
              <a:off x="2063" y="1388"/>
              <a:ext cx="869" cy="921"/>
            </a:xfrm>
            <a:custGeom>
              <a:avLst/>
              <a:gdLst>
                <a:gd name="T0" fmla="*/ 0 w 19550"/>
                <a:gd name="T1" fmla="*/ 0 h 20724"/>
                <a:gd name="T2" fmla="*/ 0 w 19550"/>
                <a:gd name="T3" fmla="*/ 0 h 20724"/>
                <a:gd name="T4" fmla="*/ 0 w 19550"/>
                <a:gd name="T5" fmla="*/ 0 h 20724"/>
                <a:gd name="T6" fmla="*/ 0 60000 65536"/>
                <a:gd name="T7" fmla="*/ 0 60000 65536"/>
                <a:gd name="T8" fmla="*/ 0 60000 65536"/>
                <a:gd name="T9" fmla="*/ 0 w 19550"/>
                <a:gd name="T10" fmla="*/ 0 h 20724"/>
                <a:gd name="T11" fmla="*/ 19550 w 19550"/>
                <a:gd name="T12" fmla="*/ 20724 h 207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50" h="20724" fill="none" extrusionOk="0">
                  <a:moveTo>
                    <a:pt x="-1" y="11539"/>
                  </a:moveTo>
                  <a:cubicBezTo>
                    <a:pt x="2628" y="5944"/>
                    <a:pt x="7529" y="1742"/>
                    <a:pt x="13461" y="0"/>
                  </a:cubicBezTo>
                </a:path>
                <a:path w="19550" h="20724" stroke="0" extrusionOk="0">
                  <a:moveTo>
                    <a:pt x="-1" y="11539"/>
                  </a:moveTo>
                  <a:cubicBezTo>
                    <a:pt x="2628" y="5944"/>
                    <a:pt x="7529" y="1742"/>
                    <a:pt x="13461" y="0"/>
                  </a:cubicBezTo>
                  <a:lnTo>
                    <a:pt x="19550" y="20724"/>
                  </a:lnTo>
                  <a:close/>
                </a:path>
              </a:pathLst>
            </a:cu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8220" name="Text Box 11"/>
            <p:cNvSpPr txBox="1">
              <a:spLocks noChangeArrowheads="1"/>
            </p:cNvSpPr>
            <p:nvPr/>
          </p:nvSpPr>
          <p:spPr bwMode="auto">
            <a:xfrm>
              <a:off x="1568" y="1920"/>
              <a:ext cx="788" cy="650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所感知</a:t>
              </a:r>
            </a:p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的差距</a:t>
              </a:r>
            </a:p>
          </p:txBody>
        </p:sp>
        <p:sp>
          <p:nvSpPr>
            <p:cNvPr id="478221" name="Arc 12"/>
            <p:cNvSpPr>
              <a:spLocks/>
            </p:cNvSpPr>
            <p:nvPr/>
          </p:nvSpPr>
          <p:spPr bwMode="auto">
            <a:xfrm>
              <a:off x="2011" y="2305"/>
              <a:ext cx="918" cy="815"/>
            </a:xfrm>
            <a:custGeom>
              <a:avLst/>
              <a:gdLst>
                <a:gd name="T0" fmla="*/ 0 w 20660"/>
                <a:gd name="T1" fmla="*/ 0 h 18347"/>
                <a:gd name="T2" fmla="*/ 0 w 20660"/>
                <a:gd name="T3" fmla="*/ 0 h 18347"/>
                <a:gd name="T4" fmla="*/ 0 w 20660"/>
                <a:gd name="T5" fmla="*/ 0 h 18347"/>
                <a:gd name="T6" fmla="*/ 0 60000 65536"/>
                <a:gd name="T7" fmla="*/ 0 60000 65536"/>
                <a:gd name="T8" fmla="*/ 0 60000 65536"/>
                <a:gd name="T9" fmla="*/ 0 w 20660"/>
                <a:gd name="T10" fmla="*/ 0 h 18347"/>
                <a:gd name="T11" fmla="*/ 20660 w 20660"/>
                <a:gd name="T12" fmla="*/ 18347 h 18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660" h="18347" fill="none" extrusionOk="0">
                  <a:moveTo>
                    <a:pt x="9260" y="18346"/>
                  </a:moveTo>
                  <a:cubicBezTo>
                    <a:pt x="4816" y="15585"/>
                    <a:pt x="1526" y="11306"/>
                    <a:pt x="0" y="6302"/>
                  </a:cubicBezTo>
                </a:path>
                <a:path w="20660" h="18347" stroke="0" extrusionOk="0">
                  <a:moveTo>
                    <a:pt x="9260" y="18346"/>
                  </a:moveTo>
                  <a:cubicBezTo>
                    <a:pt x="4816" y="15585"/>
                    <a:pt x="1526" y="11306"/>
                    <a:pt x="0" y="6302"/>
                  </a:cubicBezTo>
                  <a:lnTo>
                    <a:pt x="20660" y="0"/>
                  </a:lnTo>
                  <a:close/>
                </a:path>
              </a:pathLst>
            </a:cu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8222" name="Text Box 13"/>
            <p:cNvSpPr txBox="1">
              <a:spLocks noChangeArrowheads="1"/>
            </p:cNvSpPr>
            <p:nvPr/>
          </p:nvSpPr>
          <p:spPr bwMode="auto">
            <a:xfrm>
              <a:off x="2620" y="1008"/>
              <a:ext cx="788" cy="650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水龍頭</a:t>
              </a:r>
            </a:p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的調節</a:t>
              </a:r>
            </a:p>
          </p:txBody>
        </p:sp>
        <p:sp>
          <p:nvSpPr>
            <p:cNvPr id="478223" name="Text Box 14"/>
            <p:cNvSpPr txBox="1">
              <a:spLocks noChangeArrowheads="1"/>
            </p:cNvSpPr>
            <p:nvPr/>
          </p:nvSpPr>
          <p:spPr bwMode="auto">
            <a:xfrm>
              <a:off x="876" y="1008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kumimoji="0" lang="zh-TW" altLang="en-US" sz="28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想要的水位</a:t>
              </a:r>
            </a:p>
          </p:txBody>
        </p:sp>
        <p:sp>
          <p:nvSpPr>
            <p:cNvPr id="478224" name="Arc 15"/>
            <p:cNvSpPr>
              <a:spLocks/>
            </p:cNvSpPr>
            <p:nvPr/>
          </p:nvSpPr>
          <p:spPr bwMode="auto">
            <a:xfrm>
              <a:off x="1290" y="1105"/>
              <a:ext cx="918" cy="815"/>
            </a:xfrm>
            <a:custGeom>
              <a:avLst/>
              <a:gdLst>
                <a:gd name="T0" fmla="*/ 0 w 20660"/>
                <a:gd name="T1" fmla="*/ 0 h 18347"/>
                <a:gd name="T2" fmla="*/ 0 w 20660"/>
                <a:gd name="T3" fmla="*/ 0 h 18347"/>
                <a:gd name="T4" fmla="*/ 0 w 20660"/>
                <a:gd name="T5" fmla="*/ 0 h 18347"/>
                <a:gd name="T6" fmla="*/ 0 60000 65536"/>
                <a:gd name="T7" fmla="*/ 0 60000 65536"/>
                <a:gd name="T8" fmla="*/ 0 60000 65536"/>
                <a:gd name="T9" fmla="*/ 0 w 20660"/>
                <a:gd name="T10" fmla="*/ 0 h 18347"/>
                <a:gd name="T11" fmla="*/ 20660 w 20660"/>
                <a:gd name="T12" fmla="*/ 18347 h 183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660" h="18347" fill="none" extrusionOk="0">
                  <a:moveTo>
                    <a:pt x="9260" y="18346"/>
                  </a:moveTo>
                  <a:cubicBezTo>
                    <a:pt x="4816" y="15585"/>
                    <a:pt x="1526" y="11306"/>
                    <a:pt x="0" y="6302"/>
                  </a:cubicBezTo>
                </a:path>
                <a:path w="20660" h="18347" stroke="0" extrusionOk="0">
                  <a:moveTo>
                    <a:pt x="9260" y="18346"/>
                  </a:moveTo>
                  <a:cubicBezTo>
                    <a:pt x="4816" y="15585"/>
                    <a:pt x="1526" y="11306"/>
                    <a:pt x="0" y="6302"/>
                  </a:cubicBezTo>
                  <a:lnTo>
                    <a:pt x="20660" y="0"/>
                  </a:lnTo>
                  <a:close/>
                </a:path>
              </a:pathLst>
            </a:custGeom>
            <a:noFill/>
            <a:ln w="76200">
              <a:solidFill>
                <a:srgbClr val="FF33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556E99-4724-4670-AA25-96A9F2C9BA23}" type="slidenum">
              <a:rPr lang="en-US" altLang="zh-TW"/>
              <a:pPr>
                <a:defRPr/>
              </a:pPr>
              <a:t>27</a:t>
            </a:fld>
            <a:endParaRPr lang="en-US" altLang="zh-TW"/>
          </a:p>
        </p:txBody>
      </p:sp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標楷體" pitchFamily="65" charset="-120"/>
              </a:rPr>
              <a:t>掌握系統結構：系統思考圖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676400"/>
            <a:ext cx="7810500" cy="565150"/>
            <a:chOff x="336" y="888"/>
            <a:chExt cx="4920" cy="356"/>
          </a:xfrm>
        </p:grpSpPr>
        <p:sp>
          <p:nvSpPr>
            <p:cNvPr id="479297" name="Text Box 4"/>
            <p:cNvSpPr txBox="1">
              <a:spLocks noChangeArrowheads="1"/>
            </p:cNvSpPr>
            <p:nvPr/>
          </p:nvSpPr>
          <p:spPr bwMode="auto">
            <a:xfrm>
              <a:off x="336" y="912"/>
              <a:ext cx="2236" cy="327"/>
            </a:xfrm>
            <a:prstGeom prst="rect">
              <a:avLst/>
            </a:prstGeom>
            <a:solidFill>
              <a:srgbClr val="CC3399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/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若 </a:t>
              </a:r>
              <a:r>
                <a:rPr lang="en-US" altLang="zh-TW" sz="2800" b="1" dirty="0">
                  <a:latin typeface="標楷體" pitchFamily="65" charset="-120"/>
                  <a:ea typeface="標楷體" pitchFamily="65" charset="-120"/>
                </a:rPr>
                <a:t>A    </a:t>
              </a:r>
              <a:r>
                <a:rPr lang="zh-TW" altLang="en-US" sz="2800" b="1" dirty="0">
                  <a:latin typeface="標楷體" pitchFamily="65" charset="-120"/>
                  <a:ea typeface="標楷體" pitchFamily="65" charset="-120"/>
                </a:rPr>
                <a:t>則 </a:t>
              </a:r>
              <a:r>
                <a:rPr lang="en-US" altLang="zh-TW" sz="2800" b="1" dirty="0">
                  <a:latin typeface="標楷體" pitchFamily="65" charset="-120"/>
                  <a:ea typeface="標楷體" pitchFamily="65" charset="-120"/>
                </a:rPr>
                <a:t>B</a:t>
              </a:r>
            </a:p>
          </p:txBody>
        </p:sp>
        <p:sp>
          <p:nvSpPr>
            <p:cNvPr id="479298" name="Line 5"/>
            <p:cNvSpPr>
              <a:spLocks noChangeShapeType="1"/>
            </p:cNvSpPr>
            <p:nvPr/>
          </p:nvSpPr>
          <p:spPr bwMode="auto">
            <a:xfrm flipV="1">
              <a:off x="1392" y="1008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cxnSp>
          <p:nvCxnSpPr>
            <p:cNvPr id="479299" name="AutoShape 6"/>
            <p:cNvCxnSpPr>
              <a:cxnSpLocks noChangeShapeType="1"/>
            </p:cNvCxnSpPr>
            <p:nvPr/>
          </p:nvCxnSpPr>
          <p:spPr bwMode="auto">
            <a:xfrm>
              <a:off x="3445" y="1056"/>
              <a:ext cx="141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9300" name="AutoShape 7"/>
            <p:cNvSpPr>
              <a:spLocks noChangeArrowheads="1"/>
            </p:cNvSpPr>
            <p:nvPr/>
          </p:nvSpPr>
          <p:spPr bwMode="auto">
            <a:xfrm>
              <a:off x="2754" y="1005"/>
              <a:ext cx="272" cy="213"/>
            </a:xfrm>
            <a:prstGeom prst="rightArrow">
              <a:avLst>
                <a:gd name="adj1" fmla="val 50000"/>
                <a:gd name="adj2" fmla="val 31925"/>
              </a:avLst>
            </a:prstGeom>
            <a:solidFill>
              <a:srgbClr val="CC33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9301" name="Rectangle 8"/>
            <p:cNvSpPr>
              <a:spLocks noChangeArrowheads="1"/>
            </p:cNvSpPr>
            <p:nvPr/>
          </p:nvSpPr>
          <p:spPr bwMode="auto">
            <a:xfrm>
              <a:off x="3162" y="888"/>
              <a:ext cx="339" cy="356"/>
            </a:xfrm>
            <a:prstGeom prst="rect">
              <a:avLst/>
            </a:prstGeom>
            <a:solidFill>
              <a:srgbClr val="CC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 eaLnBrk="0" hangingPunct="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A</a:t>
              </a:r>
            </a:p>
          </p:txBody>
        </p:sp>
        <p:sp>
          <p:nvSpPr>
            <p:cNvPr id="479302" name="Rectangle 9"/>
            <p:cNvSpPr>
              <a:spLocks noChangeArrowheads="1"/>
            </p:cNvSpPr>
            <p:nvPr/>
          </p:nvSpPr>
          <p:spPr bwMode="auto">
            <a:xfrm>
              <a:off x="4917" y="888"/>
              <a:ext cx="339" cy="356"/>
            </a:xfrm>
            <a:prstGeom prst="rect">
              <a:avLst/>
            </a:prstGeom>
            <a:solidFill>
              <a:srgbClr val="CC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 eaLnBrk="0" hangingPunct="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B</a:t>
              </a:r>
              <a:endParaRPr lang="en-US" altLang="zh-TW" sz="2400" b="1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79303" name="Oval 10"/>
            <p:cNvSpPr>
              <a:spLocks noChangeArrowheads="1"/>
            </p:cNvSpPr>
            <p:nvPr/>
          </p:nvSpPr>
          <p:spPr bwMode="auto">
            <a:xfrm>
              <a:off x="4062" y="972"/>
              <a:ext cx="179" cy="187"/>
            </a:xfrm>
            <a:prstGeom prst="ellipse">
              <a:avLst/>
            </a:prstGeom>
            <a:solidFill>
              <a:srgbClr val="CC3399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9304" name="Line 11"/>
            <p:cNvSpPr>
              <a:spLocks noChangeShapeType="1"/>
            </p:cNvSpPr>
            <p:nvPr/>
          </p:nvSpPr>
          <p:spPr bwMode="auto">
            <a:xfrm>
              <a:off x="4152" y="972"/>
              <a:ext cx="0" cy="18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9305" name="Line 12"/>
            <p:cNvSpPr>
              <a:spLocks noChangeShapeType="1"/>
            </p:cNvSpPr>
            <p:nvPr/>
          </p:nvSpPr>
          <p:spPr bwMode="auto">
            <a:xfrm rot="-5400000">
              <a:off x="4152" y="976"/>
              <a:ext cx="0" cy="17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9306" name="Line 13"/>
            <p:cNvSpPr>
              <a:spLocks noChangeShapeType="1"/>
            </p:cNvSpPr>
            <p:nvPr/>
          </p:nvSpPr>
          <p:spPr bwMode="auto">
            <a:xfrm flipV="1">
              <a:off x="2256" y="960"/>
              <a:ext cx="0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79237" name="Text Box 14"/>
          <p:cNvSpPr txBox="1">
            <a:spLocks noChangeArrowheads="1"/>
          </p:cNvSpPr>
          <p:nvPr/>
        </p:nvSpPr>
        <p:spPr bwMode="auto">
          <a:xfrm>
            <a:off x="457200" y="3962400"/>
            <a:ext cx="3387725" cy="519113"/>
          </a:xfrm>
          <a:prstGeom prst="rect">
            <a:avLst/>
          </a:prstGeom>
          <a:solidFill>
            <a:srgbClr val="CC3399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/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若 </a:t>
            </a:r>
            <a:r>
              <a:rPr lang="en-US" altLang="zh-TW" sz="2800" b="1">
                <a:latin typeface="標楷體" pitchFamily="65" charset="-120"/>
                <a:ea typeface="標楷體" pitchFamily="65" charset="-120"/>
              </a:rPr>
              <a:t>A    </a:t>
            </a:r>
            <a:r>
              <a:rPr lang="zh-TW" altLang="en-US" sz="2800" b="1">
                <a:latin typeface="標楷體" pitchFamily="65" charset="-120"/>
                <a:ea typeface="標楷體" pitchFamily="65" charset="-120"/>
              </a:rPr>
              <a:t>則 </a:t>
            </a:r>
            <a:r>
              <a:rPr lang="en-US" altLang="zh-TW" sz="2800" b="1">
                <a:latin typeface="標楷體" pitchFamily="65" charset="-120"/>
                <a:ea typeface="標楷體" pitchFamily="65" charset="-120"/>
              </a:rPr>
              <a:t>B</a:t>
            </a:r>
          </a:p>
        </p:txBody>
      </p:sp>
      <p:cxnSp>
        <p:nvCxnSpPr>
          <p:cNvPr id="479238" name="AutoShape 15"/>
          <p:cNvCxnSpPr>
            <a:cxnSpLocks noChangeShapeType="1"/>
            <a:stCxn id="479241" idx="3"/>
            <a:endCxn id="479242" idx="1"/>
          </p:cNvCxnSpPr>
          <p:nvPr/>
        </p:nvCxnSpPr>
        <p:spPr bwMode="auto">
          <a:xfrm>
            <a:off x="5421313" y="4065588"/>
            <a:ext cx="2301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9239" name="Line 16"/>
          <p:cNvSpPr>
            <a:spLocks noChangeShapeType="1"/>
          </p:cNvSpPr>
          <p:nvPr/>
        </p:nvSpPr>
        <p:spPr bwMode="auto">
          <a:xfrm flipV="1">
            <a:off x="2057400" y="4038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9240" name="AutoShape 17"/>
          <p:cNvSpPr>
            <a:spLocks noChangeArrowheads="1"/>
          </p:cNvSpPr>
          <p:nvPr/>
        </p:nvSpPr>
        <p:spPr bwMode="auto">
          <a:xfrm>
            <a:off x="4225925" y="3968750"/>
            <a:ext cx="441325" cy="338138"/>
          </a:xfrm>
          <a:prstGeom prst="rightArrow">
            <a:avLst>
              <a:gd name="adj1" fmla="val 50000"/>
              <a:gd name="adj2" fmla="val 32629"/>
            </a:avLst>
          </a:prstGeom>
          <a:solidFill>
            <a:srgbClr val="CC33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9241" name="Rectangle 18"/>
          <p:cNvSpPr>
            <a:spLocks noChangeArrowheads="1"/>
          </p:cNvSpPr>
          <p:nvPr/>
        </p:nvSpPr>
        <p:spPr bwMode="auto">
          <a:xfrm>
            <a:off x="4870450" y="3783013"/>
            <a:ext cx="550863" cy="565150"/>
          </a:xfrm>
          <a:prstGeom prst="rect">
            <a:avLst/>
          </a:prstGeom>
          <a:solidFill>
            <a:srgbClr val="CC33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0" hangingPunct="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A</a:t>
            </a:r>
          </a:p>
        </p:txBody>
      </p:sp>
      <p:sp>
        <p:nvSpPr>
          <p:cNvPr id="479242" name="Rectangle 19"/>
          <p:cNvSpPr>
            <a:spLocks noChangeArrowheads="1"/>
          </p:cNvSpPr>
          <p:nvPr/>
        </p:nvSpPr>
        <p:spPr bwMode="auto">
          <a:xfrm>
            <a:off x="7723188" y="3783013"/>
            <a:ext cx="550862" cy="565150"/>
          </a:xfrm>
          <a:prstGeom prst="rect">
            <a:avLst/>
          </a:prstGeom>
          <a:solidFill>
            <a:srgbClr val="CC33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0" hangingPunct="0"/>
            <a:r>
              <a:rPr lang="en-US" altLang="zh-TW" sz="2800" b="1">
                <a:latin typeface="華康楷書體W5" pitchFamily="49" charset="-120"/>
                <a:ea typeface="華康楷書體W5" pitchFamily="49" charset="-120"/>
              </a:rPr>
              <a:t>B</a:t>
            </a:r>
          </a:p>
        </p:txBody>
      </p:sp>
      <p:sp>
        <p:nvSpPr>
          <p:cNvPr id="479243" name="Line 20"/>
          <p:cNvSpPr>
            <a:spLocks noChangeShapeType="1"/>
          </p:cNvSpPr>
          <p:nvPr/>
        </p:nvSpPr>
        <p:spPr bwMode="auto">
          <a:xfrm>
            <a:off x="3505200" y="4038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6324600" y="3886200"/>
            <a:ext cx="292100" cy="304800"/>
            <a:chOff x="4090" y="871"/>
            <a:chExt cx="184" cy="192"/>
          </a:xfrm>
        </p:grpSpPr>
        <p:sp>
          <p:nvSpPr>
            <p:cNvPr id="479295" name="Oval 22"/>
            <p:cNvSpPr>
              <a:spLocks noChangeArrowheads="1"/>
            </p:cNvSpPr>
            <p:nvPr/>
          </p:nvSpPr>
          <p:spPr bwMode="auto">
            <a:xfrm>
              <a:off x="4090" y="871"/>
              <a:ext cx="184" cy="192"/>
            </a:xfrm>
            <a:prstGeom prst="ellipse">
              <a:avLst/>
            </a:prstGeom>
            <a:solidFill>
              <a:srgbClr val="CC3399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9296" name="Line 23"/>
            <p:cNvSpPr>
              <a:spLocks noChangeShapeType="1"/>
            </p:cNvSpPr>
            <p:nvPr/>
          </p:nvSpPr>
          <p:spPr bwMode="auto">
            <a:xfrm rot="-5400000">
              <a:off x="4182" y="875"/>
              <a:ext cx="0" cy="18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04800" y="2667000"/>
            <a:ext cx="7778750" cy="876300"/>
            <a:chOff x="192" y="1680"/>
            <a:chExt cx="4900" cy="552"/>
          </a:xfrm>
        </p:grpSpPr>
        <p:sp>
          <p:nvSpPr>
            <p:cNvPr id="479275" name="Text Box 25"/>
            <p:cNvSpPr txBox="1">
              <a:spLocks noChangeArrowheads="1"/>
            </p:cNvSpPr>
            <p:nvPr/>
          </p:nvSpPr>
          <p:spPr bwMode="auto">
            <a:xfrm>
              <a:off x="192" y="1836"/>
              <a:ext cx="129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r>
                <a:rPr lang="en-US" altLang="zh-TW" sz="20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․</a:t>
              </a:r>
              <a:r>
                <a:rPr lang="zh-TW" altLang="en-US" sz="2000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銀行擠兌：</a:t>
              </a:r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1780" y="1680"/>
              <a:ext cx="3312" cy="552"/>
              <a:chOff x="1780" y="1680"/>
              <a:chExt cx="3312" cy="552"/>
            </a:xfrm>
          </p:grpSpPr>
          <p:sp>
            <p:nvSpPr>
              <p:cNvPr id="479277" name="Text Box 27"/>
              <p:cNvSpPr txBox="1">
                <a:spLocks noChangeArrowheads="1"/>
              </p:cNvSpPr>
              <p:nvPr/>
            </p:nvSpPr>
            <p:spPr bwMode="auto">
              <a:xfrm>
                <a:off x="1780" y="1680"/>
                <a:ext cx="908" cy="250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 eaLnBrk="0" hangingPunct="0">
                  <a:spcBef>
                    <a:spcPct val="50000"/>
                  </a:spcBef>
                </a:pPr>
                <a:r>
                  <a:rPr lang="zh-TW" altLang="en-US" sz="2000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擠兌人數</a:t>
                </a:r>
              </a:p>
            </p:txBody>
          </p:sp>
          <p:sp>
            <p:nvSpPr>
              <p:cNvPr id="479278" name="Text Box 28"/>
              <p:cNvSpPr txBox="1">
                <a:spLocks noChangeArrowheads="1"/>
              </p:cNvSpPr>
              <p:nvPr/>
            </p:nvSpPr>
            <p:spPr bwMode="auto">
              <a:xfrm>
                <a:off x="2836" y="1956"/>
                <a:ext cx="1100" cy="250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 eaLnBrk="0" hangingPunct="0">
                  <a:spcBef>
                    <a:spcPct val="50000"/>
                  </a:spcBef>
                </a:pPr>
                <a:r>
                  <a:rPr lang="zh-TW" altLang="en-US" sz="2000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信心恐慌</a:t>
                </a:r>
              </a:p>
            </p:txBody>
          </p:sp>
          <p:sp>
            <p:nvSpPr>
              <p:cNvPr id="479279" name="Text Box 29"/>
              <p:cNvSpPr txBox="1">
                <a:spLocks noChangeArrowheads="1"/>
              </p:cNvSpPr>
              <p:nvPr/>
            </p:nvSpPr>
            <p:spPr bwMode="auto">
              <a:xfrm>
                <a:off x="4036" y="1680"/>
                <a:ext cx="1056" cy="250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762000" eaLnBrk="0" hangingPunct="0">
                  <a:spcBef>
                    <a:spcPct val="50000"/>
                  </a:spcBef>
                </a:pPr>
                <a:r>
                  <a:rPr lang="zh-TW" altLang="en-US" sz="2000">
                    <a:solidFill>
                      <a:schemeClr val="bg2"/>
                    </a:solidFill>
                    <a:latin typeface="標楷體" pitchFamily="65" charset="-120"/>
                    <a:ea typeface="標楷體" pitchFamily="65" charset="-120"/>
                  </a:rPr>
                  <a:t>提兌存款</a:t>
                </a:r>
              </a:p>
            </p:txBody>
          </p:sp>
          <p:cxnSp>
            <p:nvCxnSpPr>
              <p:cNvPr id="479280" name="AutoShape 30"/>
              <p:cNvCxnSpPr>
                <a:cxnSpLocks noChangeShapeType="1"/>
              </p:cNvCxnSpPr>
              <p:nvPr/>
            </p:nvCxnSpPr>
            <p:spPr bwMode="auto">
              <a:xfrm>
                <a:off x="2832" y="1844"/>
                <a:ext cx="1204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479281" name="AutoShape 31"/>
              <p:cNvCxnSpPr>
                <a:cxnSpLocks noChangeShapeType="1"/>
                <a:stCxn id="479279" idx="3"/>
                <a:endCxn id="479278" idx="3"/>
              </p:cNvCxnSpPr>
              <p:nvPr/>
            </p:nvCxnSpPr>
            <p:spPr bwMode="auto">
              <a:xfrm flipH="1">
                <a:off x="3936" y="1844"/>
                <a:ext cx="1156" cy="276"/>
              </a:xfrm>
              <a:prstGeom prst="bentConnector3">
                <a:avLst>
                  <a:gd name="adj1" fmla="val -12458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479282" name="AutoShape 32"/>
              <p:cNvCxnSpPr>
                <a:cxnSpLocks noChangeShapeType="1"/>
                <a:stCxn id="479278" idx="1"/>
                <a:endCxn id="479277" idx="1"/>
              </p:cNvCxnSpPr>
              <p:nvPr/>
            </p:nvCxnSpPr>
            <p:spPr bwMode="auto">
              <a:xfrm rot="10800000">
                <a:off x="1780" y="1805"/>
                <a:ext cx="1056" cy="276"/>
              </a:xfrm>
              <a:prstGeom prst="bentConnector3">
                <a:avLst>
                  <a:gd name="adj1" fmla="val 113634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  <p:grpSp>
            <p:nvGrpSpPr>
              <p:cNvPr id="6" name="Group 33"/>
              <p:cNvGrpSpPr>
                <a:grpSpLocks/>
              </p:cNvGrpSpPr>
              <p:nvPr/>
            </p:nvGrpSpPr>
            <p:grpSpPr bwMode="auto">
              <a:xfrm>
                <a:off x="2188" y="2028"/>
                <a:ext cx="192" cy="192"/>
                <a:chOff x="3744" y="1056"/>
                <a:chExt cx="192" cy="192"/>
              </a:xfrm>
            </p:grpSpPr>
            <p:sp>
              <p:nvSpPr>
                <p:cNvPr id="479292" name="Oval 34"/>
                <p:cNvSpPr>
                  <a:spLocks noChangeArrowheads="1"/>
                </p:cNvSpPr>
                <p:nvPr/>
              </p:nvSpPr>
              <p:spPr bwMode="auto">
                <a:xfrm>
                  <a:off x="3744" y="105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79293" name="Line 35"/>
                <p:cNvSpPr>
                  <a:spLocks noChangeShapeType="1"/>
                </p:cNvSpPr>
                <p:nvPr/>
              </p:nvSpPr>
              <p:spPr bwMode="auto">
                <a:xfrm>
                  <a:off x="3840" y="105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79294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3840" y="105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37"/>
              <p:cNvGrpSpPr>
                <a:grpSpLocks/>
              </p:cNvGrpSpPr>
              <p:nvPr/>
            </p:nvGrpSpPr>
            <p:grpSpPr bwMode="auto">
              <a:xfrm>
                <a:off x="4450" y="2040"/>
                <a:ext cx="192" cy="192"/>
                <a:chOff x="3744" y="1056"/>
                <a:chExt cx="192" cy="192"/>
              </a:xfrm>
            </p:grpSpPr>
            <p:sp>
              <p:nvSpPr>
                <p:cNvPr id="479289" name="Oval 38"/>
                <p:cNvSpPr>
                  <a:spLocks noChangeArrowheads="1"/>
                </p:cNvSpPr>
                <p:nvPr/>
              </p:nvSpPr>
              <p:spPr bwMode="auto">
                <a:xfrm>
                  <a:off x="3744" y="105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79290" name="Line 39"/>
                <p:cNvSpPr>
                  <a:spLocks noChangeShapeType="1"/>
                </p:cNvSpPr>
                <p:nvPr/>
              </p:nvSpPr>
              <p:spPr bwMode="auto">
                <a:xfrm>
                  <a:off x="3840" y="105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79291" name="Line 40"/>
                <p:cNvSpPr>
                  <a:spLocks noChangeShapeType="1"/>
                </p:cNvSpPr>
                <p:nvPr/>
              </p:nvSpPr>
              <p:spPr bwMode="auto">
                <a:xfrm rot="-5400000">
                  <a:off x="3840" y="105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41"/>
              <p:cNvGrpSpPr>
                <a:grpSpLocks/>
              </p:cNvGrpSpPr>
              <p:nvPr/>
            </p:nvGrpSpPr>
            <p:grpSpPr bwMode="auto">
              <a:xfrm>
                <a:off x="3268" y="1752"/>
                <a:ext cx="192" cy="192"/>
                <a:chOff x="3744" y="1056"/>
                <a:chExt cx="192" cy="192"/>
              </a:xfrm>
            </p:grpSpPr>
            <p:sp>
              <p:nvSpPr>
                <p:cNvPr id="479286" name="Oval 42"/>
                <p:cNvSpPr>
                  <a:spLocks noChangeArrowheads="1"/>
                </p:cNvSpPr>
                <p:nvPr/>
              </p:nvSpPr>
              <p:spPr bwMode="auto">
                <a:xfrm>
                  <a:off x="3744" y="1056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79287" name="Line 43"/>
                <p:cNvSpPr>
                  <a:spLocks noChangeShapeType="1"/>
                </p:cNvSpPr>
                <p:nvPr/>
              </p:nvSpPr>
              <p:spPr bwMode="auto">
                <a:xfrm>
                  <a:off x="3840" y="105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479288" name="Line 44"/>
                <p:cNvSpPr>
                  <a:spLocks noChangeShapeType="1"/>
                </p:cNvSpPr>
                <p:nvPr/>
              </p:nvSpPr>
              <p:spPr bwMode="auto">
                <a:xfrm rot="-5400000">
                  <a:off x="3840" y="1056"/>
                  <a:ext cx="0" cy="192"/>
                </a:xfrm>
                <a:prstGeom prst="line">
                  <a:avLst/>
                </a:prstGeom>
                <a:noFill/>
                <a:ln w="38100">
                  <a:solidFill>
                    <a:schemeClr val="hlink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</p:grpSp>
      <p:grpSp>
        <p:nvGrpSpPr>
          <p:cNvPr id="9" name="Group 45"/>
          <p:cNvGrpSpPr>
            <a:grpSpLocks/>
          </p:cNvGrpSpPr>
          <p:nvPr/>
        </p:nvGrpSpPr>
        <p:grpSpPr bwMode="auto">
          <a:xfrm>
            <a:off x="0" y="4876800"/>
            <a:ext cx="8829675" cy="1177925"/>
            <a:chOff x="0" y="3072"/>
            <a:chExt cx="5562" cy="742"/>
          </a:xfrm>
        </p:grpSpPr>
        <p:sp>
          <p:nvSpPr>
            <p:cNvPr id="479251" name="Text Box 46"/>
            <p:cNvSpPr txBox="1">
              <a:spLocks noChangeArrowheads="1"/>
            </p:cNvSpPr>
            <p:nvPr/>
          </p:nvSpPr>
          <p:spPr bwMode="auto">
            <a:xfrm>
              <a:off x="0" y="3216"/>
              <a:ext cx="110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r>
                <a:rPr lang="en-US" altLang="zh-TW" sz="20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․</a:t>
              </a:r>
              <a:r>
                <a:rPr lang="zh-TW" altLang="en-US" sz="2000">
                  <a:solidFill>
                    <a:schemeClr val="accent2"/>
                  </a:solidFill>
                  <a:latin typeface="標楷體" pitchFamily="65" charset="-120"/>
                  <a:ea typeface="標楷體" pitchFamily="65" charset="-120"/>
                </a:rPr>
                <a:t>水位調節：</a:t>
              </a:r>
            </a:p>
          </p:txBody>
        </p:sp>
        <p:sp>
          <p:nvSpPr>
            <p:cNvPr id="479252" name="Text Box 47"/>
            <p:cNvSpPr txBox="1">
              <a:spLocks noChangeArrowheads="1"/>
            </p:cNvSpPr>
            <p:nvPr/>
          </p:nvSpPr>
          <p:spPr bwMode="auto">
            <a:xfrm>
              <a:off x="4938" y="3072"/>
              <a:ext cx="624" cy="4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 eaLnBrk="0" hangingPunct="0">
                <a:lnSpc>
                  <a:spcPct val="90000"/>
                </a:lnSpc>
                <a:spcBef>
                  <a:spcPct val="50000"/>
                </a:spcBef>
              </a:pPr>
              <a:r>
                <a:rPr lang="zh-TW" altLang="en-US" sz="20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想要水位</a:t>
              </a:r>
            </a:p>
          </p:txBody>
        </p:sp>
        <p:cxnSp>
          <p:nvCxnSpPr>
            <p:cNvPr id="479253" name="AutoShape 48"/>
            <p:cNvCxnSpPr>
              <a:cxnSpLocks noChangeShapeType="1"/>
            </p:cNvCxnSpPr>
            <p:nvPr/>
          </p:nvCxnSpPr>
          <p:spPr bwMode="auto">
            <a:xfrm rot="10800000">
              <a:off x="4468" y="3368"/>
              <a:ext cx="52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479254" name="Text Box 49"/>
            <p:cNvSpPr txBox="1">
              <a:spLocks noChangeArrowheads="1"/>
            </p:cNvSpPr>
            <p:nvPr/>
          </p:nvSpPr>
          <p:spPr bwMode="auto">
            <a:xfrm>
              <a:off x="1248" y="3288"/>
              <a:ext cx="1044" cy="250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r>
                <a:rPr lang="zh-TW" altLang="en-US" sz="20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現在水位</a:t>
              </a:r>
            </a:p>
          </p:txBody>
        </p:sp>
        <p:sp>
          <p:nvSpPr>
            <p:cNvPr id="479255" name="Text Box 50"/>
            <p:cNvSpPr txBox="1">
              <a:spLocks noChangeArrowheads="1"/>
            </p:cNvSpPr>
            <p:nvPr/>
          </p:nvSpPr>
          <p:spPr bwMode="auto">
            <a:xfrm>
              <a:off x="2355" y="3564"/>
              <a:ext cx="1023" cy="250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r>
                <a:rPr lang="zh-TW" altLang="en-US" sz="20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注入水量</a:t>
              </a:r>
            </a:p>
          </p:txBody>
        </p:sp>
        <p:sp>
          <p:nvSpPr>
            <p:cNvPr id="479256" name="Text Box 51"/>
            <p:cNvSpPr txBox="1">
              <a:spLocks noChangeArrowheads="1"/>
            </p:cNvSpPr>
            <p:nvPr/>
          </p:nvSpPr>
          <p:spPr bwMode="auto">
            <a:xfrm>
              <a:off x="3474" y="3288"/>
              <a:ext cx="942" cy="250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 eaLnBrk="0" hangingPunct="0">
                <a:spcBef>
                  <a:spcPct val="50000"/>
                </a:spcBef>
              </a:pPr>
              <a:r>
                <a:rPr lang="zh-TW" altLang="en-US" sz="20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感知差距</a:t>
              </a:r>
            </a:p>
          </p:txBody>
        </p:sp>
        <p:cxnSp>
          <p:nvCxnSpPr>
            <p:cNvPr id="479257" name="AutoShape 52"/>
            <p:cNvCxnSpPr>
              <a:cxnSpLocks noChangeShapeType="1"/>
              <a:stCxn id="479254" idx="3"/>
              <a:endCxn id="479256" idx="1"/>
            </p:cNvCxnSpPr>
            <p:nvPr/>
          </p:nvCxnSpPr>
          <p:spPr bwMode="auto">
            <a:xfrm>
              <a:off x="2292" y="3413"/>
              <a:ext cx="118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79258" name="AutoShape 53"/>
            <p:cNvCxnSpPr>
              <a:cxnSpLocks noChangeShapeType="1"/>
              <a:stCxn id="479256" idx="3"/>
              <a:endCxn id="479255" idx="3"/>
            </p:cNvCxnSpPr>
            <p:nvPr/>
          </p:nvCxnSpPr>
          <p:spPr bwMode="auto">
            <a:xfrm flipH="1">
              <a:off x="3378" y="3413"/>
              <a:ext cx="1038" cy="276"/>
            </a:xfrm>
            <a:prstGeom prst="bentConnector3">
              <a:avLst>
                <a:gd name="adj1" fmla="val -1387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79259" name="AutoShape 54"/>
            <p:cNvCxnSpPr>
              <a:cxnSpLocks noChangeShapeType="1"/>
              <a:stCxn id="479255" idx="1"/>
              <a:endCxn id="479254" idx="1"/>
            </p:cNvCxnSpPr>
            <p:nvPr/>
          </p:nvCxnSpPr>
          <p:spPr bwMode="auto">
            <a:xfrm rot="10800000">
              <a:off x="1248" y="3452"/>
              <a:ext cx="1107" cy="276"/>
            </a:xfrm>
            <a:prstGeom prst="bentConnector3">
              <a:avLst>
                <a:gd name="adj1" fmla="val 113009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grpSp>
          <p:nvGrpSpPr>
            <p:cNvPr id="10" name="Group 55"/>
            <p:cNvGrpSpPr>
              <a:grpSpLocks/>
            </p:cNvGrpSpPr>
            <p:nvPr/>
          </p:nvGrpSpPr>
          <p:grpSpPr bwMode="auto">
            <a:xfrm>
              <a:off x="3925" y="3600"/>
              <a:ext cx="192" cy="208"/>
              <a:chOff x="4403" y="1856"/>
              <a:chExt cx="192" cy="208"/>
            </a:xfrm>
          </p:grpSpPr>
          <p:sp>
            <p:nvSpPr>
              <p:cNvPr id="479272" name="Oval 56"/>
              <p:cNvSpPr>
                <a:spLocks noChangeArrowheads="1"/>
              </p:cNvSpPr>
              <p:nvPr/>
            </p:nvSpPr>
            <p:spPr bwMode="auto">
              <a:xfrm>
                <a:off x="4403" y="185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73" name="Line 57"/>
              <p:cNvSpPr>
                <a:spLocks noChangeShapeType="1"/>
              </p:cNvSpPr>
              <p:nvPr/>
            </p:nvSpPr>
            <p:spPr bwMode="auto">
              <a:xfrm>
                <a:off x="4499" y="187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74" name="Line 58"/>
              <p:cNvSpPr>
                <a:spLocks noChangeShapeType="1"/>
              </p:cNvSpPr>
              <p:nvPr/>
            </p:nvSpPr>
            <p:spPr bwMode="auto">
              <a:xfrm rot="-5400000">
                <a:off x="4499" y="1872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4632" y="3264"/>
              <a:ext cx="192" cy="192"/>
              <a:chOff x="4928" y="1696"/>
              <a:chExt cx="192" cy="192"/>
            </a:xfrm>
          </p:grpSpPr>
          <p:sp>
            <p:nvSpPr>
              <p:cNvPr id="479269" name="Oval 60"/>
              <p:cNvSpPr>
                <a:spLocks noChangeArrowheads="1"/>
              </p:cNvSpPr>
              <p:nvPr/>
            </p:nvSpPr>
            <p:spPr bwMode="auto">
              <a:xfrm>
                <a:off x="4928" y="16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70" name="Line 61"/>
              <p:cNvSpPr>
                <a:spLocks noChangeShapeType="1"/>
              </p:cNvSpPr>
              <p:nvPr/>
            </p:nvSpPr>
            <p:spPr bwMode="auto">
              <a:xfrm>
                <a:off x="5024" y="169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71" name="Line 62"/>
              <p:cNvSpPr>
                <a:spLocks noChangeShapeType="1"/>
              </p:cNvSpPr>
              <p:nvPr/>
            </p:nvSpPr>
            <p:spPr bwMode="auto">
              <a:xfrm rot="-5400000">
                <a:off x="5024" y="169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2" name="Group 63"/>
            <p:cNvGrpSpPr>
              <a:grpSpLocks/>
            </p:cNvGrpSpPr>
            <p:nvPr/>
          </p:nvGrpSpPr>
          <p:grpSpPr bwMode="auto">
            <a:xfrm>
              <a:off x="1682" y="3604"/>
              <a:ext cx="192" cy="192"/>
              <a:chOff x="4928" y="1696"/>
              <a:chExt cx="192" cy="192"/>
            </a:xfrm>
          </p:grpSpPr>
          <p:sp>
            <p:nvSpPr>
              <p:cNvPr id="479266" name="Oval 64"/>
              <p:cNvSpPr>
                <a:spLocks noChangeArrowheads="1"/>
              </p:cNvSpPr>
              <p:nvPr/>
            </p:nvSpPr>
            <p:spPr bwMode="auto">
              <a:xfrm>
                <a:off x="4928" y="16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67" name="Line 65"/>
              <p:cNvSpPr>
                <a:spLocks noChangeShapeType="1"/>
              </p:cNvSpPr>
              <p:nvPr/>
            </p:nvSpPr>
            <p:spPr bwMode="auto">
              <a:xfrm>
                <a:off x="5024" y="169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68" name="Line 66"/>
              <p:cNvSpPr>
                <a:spLocks noChangeShapeType="1"/>
              </p:cNvSpPr>
              <p:nvPr/>
            </p:nvSpPr>
            <p:spPr bwMode="auto">
              <a:xfrm rot="-5400000">
                <a:off x="5024" y="169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67"/>
            <p:cNvGrpSpPr>
              <a:grpSpLocks/>
            </p:cNvGrpSpPr>
            <p:nvPr/>
          </p:nvGrpSpPr>
          <p:grpSpPr bwMode="auto">
            <a:xfrm>
              <a:off x="2688" y="3312"/>
              <a:ext cx="184" cy="192"/>
              <a:chOff x="4090" y="871"/>
              <a:chExt cx="184" cy="192"/>
            </a:xfrm>
          </p:grpSpPr>
          <p:sp>
            <p:nvSpPr>
              <p:cNvPr id="479264" name="Oval 68"/>
              <p:cNvSpPr>
                <a:spLocks noChangeArrowheads="1"/>
              </p:cNvSpPr>
              <p:nvPr/>
            </p:nvSpPr>
            <p:spPr bwMode="auto">
              <a:xfrm>
                <a:off x="4090" y="871"/>
                <a:ext cx="184" cy="19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79265" name="Line 69"/>
              <p:cNvSpPr>
                <a:spLocks noChangeShapeType="1"/>
              </p:cNvSpPr>
              <p:nvPr/>
            </p:nvSpPr>
            <p:spPr bwMode="auto">
              <a:xfrm rot="-5400000">
                <a:off x="4182" y="875"/>
                <a:ext cx="0" cy="18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479247" name="Line 70"/>
          <p:cNvSpPr>
            <a:spLocks noChangeShapeType="1"/>
          </p:cNvSpPr>
          <p:nvPr/>
        </p:nvSpPr>
        <p:spPr bwMode="auto">
          <a:xfrm>
            <a:off x="2514600" y="19050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9248" name="Line 71"/>
          <p:cNvSpPr>
            <a:spLocks noChangeShapeType="1"/>
          </p:cNvSpPr>
          <p:nvPr/>
        </p:nvSpPr>
        <p:spPr bwMode="auto">
          <a:xfrm>
            <a:off x="3886200" y="182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9249" name="Line 72"/>
          <p:cNvSpPr>
            <a:spLocks noChangeShapeType="1"/>
          </p:cNvSpPr>
          <p:nvPr/>
        </p:nvSpPr>
        <p:spPr bwMode="auto">
          <a:xfrm>
            <a:off x="2286000" y="4114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9250" name="Line 73"/>
          <p:cNvSpPr>
            <a:spLocks noChangeShapeType="1"/>
          </p:cNvSpPr>
          <p:nvPr/>
        </p:nvSpPr>
        <p:spPr bwMode="auto">
          <a:xfrm flipV="1">
            <a:off x="3733800" y="4038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FA927-FBB9-4D62-8D88-1C2BDA78E475}" type="slidenum">
              <a:rPr lang="en-US" altLang="zh-TW"/>
              <a:pPr>
                <a:defRPr/>
              </a:pPr>
              <a:t>28</a:t>
            </a:fld>
            <a:endParaRPr lang="en-US" altLang="zh-TW"/>
          </a:p>
        </p:txBody>
      </p:sp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個人系統思考圖繪製程序</a:t>
            </a:r>
          </a:p>
        </p:txBody>
      </p:sp>
      <p:sp>
        <p:nvSpPr>
          <p:cNvPr id="795651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413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設定處理「問題」的目標：以一精簡詞句加以描述，例如：</a:t>
            </a:r>
          </a:p>
        </p:txBody>
      </p:sp>
      <p:sp>
        <p:nvSpPr>
          <p:cNvPr id="795652" name="Text Box 4"/>
          <p:cNvSpPr txBox="1">
            <a:spLocks noChangeArrowheads="1"/>
          </p:cNvSpPr>
          <p:nvPr/>
        </p:nvSpPr>
        <p:spPr bwMode="auto">
          <a:xfrm>
            <a:off x="990600" y="1981200"/>
            <a:ext cx="6538913" cy="15525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lvl="1">
              <a:buFontTx/>
              <a:buChar char="•"/>
            </a:pP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網際網路對傳統圖書業者之影響為何？</a:t>
            </a:r>
          </a:p>
          <a:p>
            <a:pPr lvl="1">
              <a:buFontTx/>
              <a:buChar char="•"/>
            </a:pP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網際網路對傳統教學之影響為何？</a:t>
            </a:r>
          </a:p>
          <a:p>
            <a:pPr lvl="1">
              <a:buFontTx/>
              <a:buChar char="•"/>
            </a:pP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企業推動營運電腦化的成功關鍵因素為何？</a:t>
            </a:r>
          </a:p>
          <a:p>
            <a:pPr lvl="1">
              <a:buFontTx/>
              <a:buChar char="•"/>
            </a:pPr>
            <a:r>
              <a:rPr lang="zh-TW" altLang="en-US" sz="24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企業營運電腦化是我們公司未來生存之道？</a:t>
            </a:r>
          </a:p>
        </p:txBody>
      </p:sp>
      <p:sp>
        <p:nvSpPr>
          <p:cNvPr id="795653" name="Text Box 5"/>
          <p:cNvSpPr txBox="1">
            <a:spLocks noChangeArrowheads="1"/>
          </p:cNvSpPr>
          <p:nvPr/>
        </p:nvSpPr>
        <p:spPr bwMode="auto">
          <a:xfrm>
            <a:off x="381000" y="3657600"/>
            <a:ext cx="8597225" cy="9048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找出此目標詞句所有可能最相關的因素</a:t>
            </a:r>
            <a:r>
              <a:rPr lang="en-US" altLang="zh-TW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可利用腦力</a:t>
            </a:r>
            <a:r>
              <a:rPr lang="zh-TW" altLang="en-US" sz="2400" b="1" dirty="0" smtClean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激盪術、</a:t>
            </a:r>
            <a:endParaRPr lang="zh-TW" altLang="en-US" sz="2400" b="1" dirty="0">
              <a:solidFill>
                <a:srgbClr val="FF66FF"/>
              </a:solidFill>
              <a:latin typeface="Times New Roman" pitchFamily="18" charset="0"/>
              <a:ea typeface="標楷體" pitchFamily="65" charset="-120"/>
            </a:endParaRPr>
          </a:p>
          <a:p>
            <a:pPr>
              <a:spcBef>
                <a:spcPct val="20000"/>
              </a:spcBef>
            </a:pPr>
            <a:r>
              <a:rPr lang="zh-TW" altLang="en-US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  魚骨圖</a:t>
            </a:r>
            <a:r>
              <a:rPr lang="zh-TW" altLang="en-US" sz="2400" b="1" dirty="0" smtClean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400" b="1" dirty="0" smtClean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Concept map</a:t>
            </a:r>
            <a:r>
              <a:rPr lang="zh-TW" altLang="en-US" sz="2400" b="1" dirty="0" smtClean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、</a:t>
            </a:r>
            <a:r>
              <a:rPr lang="en-US" altLang="zh-TW" sz="2400" b="1" dirty="0" smtClean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…</a:t>
            </a:r>
            <a:r>
              <a:rPr kumimoji="0" lang="zh-TW" altLang="en-US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等工</a:t>
            </a:r>
            <a:r>
              <a:rPr lang="zh-TW" altLang="en-US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具來協助</a:t>
            </a:r>
            <a:r>
              <a:rPr lang="en-US" altLang="zh-TW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400" b="1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795654" name="Text Box 6"/>
          <p:cNvSpPr txBox="1">
            <a:spLocks noChangeArrowheads="1"/>
          </p:cNvSpPr>
          <p:nvPr/>
        </p:nvSpPr>
        <p:spPr bwMode="auto">
          <a:xfrm>
            <a:off x="381000" y="4572000"/>
            <a:ext cx="861695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逐一觀察每一因素與其他因素之間是否有關鍵之同向或</a:t>
            </a:r>
          </a:p>
          <a:p>
            <a:r>
              <a:rPr lang="zh-TW" altLang="en-US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    反向因果影響關係</a:t>
            </a:r>
            <a:r>
              <a:rPr lang="en-US" altLang="zh-TW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應有客觀資料佐證</a:t>
            </a:r>
            <a:r>
              <a:rPr lang="en-US" altLang="zh-TW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400" b="1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rPr>
              <a:t>，並暫存無關之因素。</a:t>
            </a:r>
          </a:p>
        </p:txBody>
      </p:sp>
      <p:sp>
        <p:nvSpPr>
          <p:cNvPr id="795655" name="Text Box 7"/>
          <p:cNvSpPr txBox="1">
            <a:spLocks noChangeArrowheads="1"/>
          </p:cNvSpPr>
          <p:nvPr/>
        </p:nvSpPr>
        <p:spPr bwMode="auto">
          <a:xfrm>
            <a:off x="381000" y="5486400"/>
            <a:ext cx="3232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TW" sz="2400" b="1"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2400" b="1">
                <a:latin typeface="Times New Roman" pitchFamily="18" charset="0"/>
                <a:ea typeface="標楷體" pitchFamily="65" charset="-120"/>
              </a:rPr>
              <a:t>反覆檢視並調整之。</a:t>
            </a:r>
          </a:p>
        </p:txBody>
      </p:sp>
      <p:pic>
        <p:nvPicPr>
          <p:cNvPr id="482313" name="Picture 9" descr="j028413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80288" y="5373688"/>
            <a:ext cx="1295400" cy="12366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5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5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5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5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5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1" grpId="0" autoUpdateAnimBg="0"/>
      <p:bldP spid="795652" grpId="0" autoUpdateAnimBg="0"/>
      <p:bldP spid="795653" grpId="0" autoUpdateAnimBg="0"/>
      <p:bldP spid="795654" grpId="0" autoUpdateAnimBg="0"/>
      <p:bldP spid="79565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5EC9F-C8D5-4757-9E6F-59A01C59449C}" type="slidenum">
              <a:rPr lang="en-US" altLang="zh-TW"/>
              <a:pPr>
                <a:defRPr/>
              </a:pPr>
              <a:t>29</a:t>
            </a:fld>
            <a:endParaRPr lang="en-US" altLang="zh-TW"/>
          </a:p>
        </p:txBody>
      </p:sp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標楷體" pitchFamily="65" charset="-120"/>
              </a:rPr>
              <a:t>系統思考圖元件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TW" sz="2800" b="1" smtClean="0"/>
              <a:t>1.</a:t>
            </a:r>
            <a:r>
              <a:rPr lang="zh-TW" altLang="en-US" sz="2800" b="1" smtClean="0">
                <a:solidFill>
                  <a:srgbClr val="FF66CC"/>
                </a:solidFill>
              </a:rPr>
              <a:t>增強環路</a:t>
            </a:r>
            <a:r>
              <a:rPr lang="en-US" altLang="zh-TW" sz="2800" b="1" smtClean="0">
                <a:solidFill>
                  <a:srgbClr val="FF66CC"/>
                </a:solidFill>
              </a:rPr>
              <a:t>(Reinforcing Loop)</a:t>
            </a:r>
            <a:r>
              <a:rPr lang="zh-TW" altLang="en-US" sz="2800" b="1" smtClean="0">
                <a:solidFill>
                  <a:srgbClr val="FF66CC"/>
                </a:solidFill>
              </a:rPr>
              <a:t>：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2800" smtClean="0"/>
              <a:t>    加速成長或加速衰退。本環路常最後遭遇極限，停止成長或反轉方向。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TW" sz="2800" b="1" smtClean="0"/>
              <a:t>2.</a:t>
            </a:r>
            <a:r>
              <a:rPr lang="zh-TW" altLang="en-US" sz="2800" b="1" smtClean="0">
                <a:solidFill>
                  <a:schemeClr val="accent2"/>
                </a:solidFill>
              </a:rPr>
              <a:t>調節環路</a:t>
            </a:r>
            <a:r>
              <a:rPr lang="en-US" altLang="zh-TW" sz="2800" b="1" smtClean="0">
                <a:solidFill>
                  <a:schemeClr val="accent2"/>
                </a:solidFill>
              </a:rPr>
              <a:t>(Balancing Loop)</a:t>
            </a:r>
            <a:r>
              <a:rPr lang="zh-TW" altLang="en-US" sz="2800" b="1" smtClean="0">
                <a:solidFill>
                  <a:schemeClr val="accent2"/>
                </a:solidFill>
              </a:rPr>
              <a:t>：</a:t>
            </a:r>
            <a:r>
              <a:rPr lang="zh-TW" altLang="en-US" sz="2800" smtClean="0"/>
              <a:t/>
            </a:r>
            <a:br>
              <a:rPr lang="zh-TW" altLang="en-US" sz="2800" smtClean="0"/>
            </a:br>
            <a:r>
              <a:rPr lang="zh-TW" altLang="en-US" sz="2800" smtClean="0"/>
              <a:t>反覆調節尋求穩定的系統。隱含的目標係其穩定或抗拒的來源。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TW" sz="2800" b="1" smtClean="0"/>
              <a:t>3.</a:t>
            </a:r>
            <a:r>
              <a:rPr lang="zh-TW" altLang="en-US" sz="2800" b="1" smtClean="0">
                <a:solidFill>
                  <a:srgbClr val="99FF33"/>
                </a:solidFill>
              </a:rPr>
              <a:t>時間滯延</a:t>
            </a:r>
            <a:r>
              <a:rPr lang="en-US" altLang="zh-TW" sz="2800" b="1" smtClean="0">
                <a:solidFill>
                  <a:srgbClr val="99FF33"/>
                </a:solidFill>
              </a:rPr>
              <a:t>(Time Lagging)</a:t>
            </a:r>
            <a:r>
              <a:rPr lang="zh-TW" altLang="en-US" sz="2800" b="1" smtClean="0">
                <a:solidFill>
                  <a:srgbClr val="99FF33"/>
                </a:solidFill>
              </a:rPr>
              <a:t>：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TW" altLang="en-US" sz="2800" smtClean="0"/>
              <a:t>　行動與結果間之時間常有差距，忽略之常會導致矯枉過正。應察覺時間滯延，減少動盪，或改善系統。</a:t>
            </a:r>
          </a:p>
          <a:p>
            <a:pPr eaLnBrk="1" hangingPunct="1"/>
            <a:endParaRPr lang="en-US" altLang="zh-TW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6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新的眼睛看世界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489825" cy="3881437"/>
          </a:xfrm>
        </p:spPr>
        <p:txBody>
          <a:bodyPr/>
          <a:lstStyle/>
          <a:p>
            <a:pPr eaLnBrk="1" hangingPunct="1"/>
            <a:r>
              <a:rPr lang="zh-TW" altLang="en-US" sz="2800" b="1" dirty="0" smtClean="0"/>
              <a:t>複雜的世界需要一個新的視角</a:t>
            </a:r>
            <a:endParaRPr lang="en-US" altLang="zh-TW" sz="2800" b="1" dirty="0" smtClean="0"/>
          </a:p>
          <a:p>
            <a:pPr lvl="1" eaLnBrk="1" hangingPunct="1"/>
            <a:r>
              <a:rPr lang="zh-TW" altLang="en-US" sz="2400" dirty="0" smtClean="0"/>
              <a:t>通常我們面對世界的是一個</a:t>
            </a:r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endParaRPr lang="zh-TW" altLang="en-US" sz="2400" dirty="0" smtClean="0"/>
          </a:p>
          <a:p>
            <a:pPr lvl="1" eaLnBrk="1" hangingPunct="1"/>
            <a:r>
              <a:rPr lang="zh-TW" altLang="en-US" sz="2400" dirty="0" smtClean="0"/>
              <a:t>要有能力看到整體、而非片段</a:t>
            </a:r>
            <a:endParaRPr lang="en-US" altLang="zh-TW" sz="2400" dirty="0" smtClean="0"/>
          </a:p>
          <a:p>
            <a:pPr eaLnBrk="1" hangingPunct="1"/>
            <a:r>
              <a:rPr lang="zh-TW" altLang="en-US" sz="2800" b="1" dirty="0" smtClean="0"/>
              <a:t>強調平衡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追求穩定的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狀況 </a:t>
            </a:r>
            <a:endParaRPr lang="en-US" altLang="zh-TW" sz="2800" b="1" dirty="0" smtClean="0"/>
          </a:p>
          <a:p>
            <a:pPr lvl="1" eaLnBrk="1" hangingPunct="1"/>
            <a:r>
              <a:rPr lang="en-US" altLang="zh-TW" sz="2400" dirty="0" smtClean="0"/>
              <a:t>『</a:t>
            </a:r>
            <a:r>
              <a:rPr lang="zh-TW" altLang="en-US" sz="2400" dirty="0" smtClean="0"/>
              <a:t>非線性的動態系統</a:t>
            </a:r>
            <a:r>
              <a:rPr lang="en-US" altLang="zh-TW" sz="2400" dirty="0" smtClean="0"/>
              <a:t>』</a:t>
            </a:r>
            <a:r>
              <a:rPr lang="zh-TW" altLang="en-US" sz="2400" dirty="0" smtClean="0"/>
              <a:t>會產生輸入被不穩定放大或縮減的現象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『</a:t>
            </a:r>
            <a:r>
              <a:rPr lang="zh-TW" altLang="en-US" sz="2400" u="sng" dirty="0" smtClean="0">
                <a:solidFill>
                  <a:srgbClr val="FF0000"/>
                </a:solidFill>
                <a:sym typeface="Wingdings" pitchFamily="2" charset="2"/>
              </a:rPr>
              <a:t>蝴蝶效應</a:t>
            </a:r>
            <a:r>
              <a:rPr lang="en-US" altLang="zh-TW" sz="2400" u="sng" dirty="0" smtClean="0">
                <a:solidFill>
                  <a:srgbClr val="FF0000"/>
                </a:solidFill>
                <a:sym typeface="Wingdings" pitchFamily="2" charset="2"/>
              </a:rPr>
              <a:t>』</a:t>
            </a:r>
            <a:endParaRPr lang="en-US" altLang="zh-TW" sz="2400" u="sng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zh-TW" altLang="en-US" sz="2400" dirty="0" smtClean="0"/>
              <a:t>對變動的反應，以系統的穩定性與平衡狀態為重 </a:t>
            </a:r>
            <a:r>
              <a:rPr lang="en-US" altLang="zh-TW" sz="2400" dirty="0" smtClean="0">
                <a:sym typeface="Wingdings" pitchFamily="2" charset="2"/>
              </a:rPr>
              <a:t> </a:t>
            </a:r>
            <a:r>
              <a:rPr lang="zh-TW" altLang="en-US" sz="2400" dirty="0" smtClean="0">
                <a:sym typeface="Wingdings" pitchFamily="2" charset="2"/>
              </a:rPr>
              <a:t>中國</a:t>
            </a:r>
            <a:r>
              <a:rPr lang="en-US" altLang="zh-TW" sz="2400" dirty="0" smtClean="0">
                <a:sym typeface="Wingdings" pitchFamily="2" charset="2"/>
              </a:rPr>
              <a:t>『</a:t>
            </a:r>
            <a:r>
              <a:rPr lang="zh-TW" altLang="en-US" sz="2400" dirty="0" smtClean="0">
                <a:sym typeface="Wingdings" pitchFamily="2" charset="2"/>
              </a:rPr>
              <a:t>天人合一</a:t>
            </a:r>
            <a:r>
              <a:rPr lang="en-US" altLang="zh-TW" sz="2400" dirty="0" smtClean="0"/>
              <a:t>』</a:t>
            </a:r>
            <a:r>
              <a:rPr lang="zh-TW" altLang="en-US" sz="2400" dirty="0" smtClean="0">
                <a:sym typeface="Wingdings" pitchFamily="2" charset="2"/>
              </a:rPr>
              <a:t>的概念</a:t>
            </a:r>
            <a:endParaRPr lang="en-US" altLang="zh-TW" sz="2400" dirty="0" smtClean="0"/>
          </a:p>
          <a:p>
            <a:pPr lvl="1" eaLnBrk="1" hangingPunct="1"/>
            <a:r>
              <a:rPr lang="zh-TW" altLang="en-US" sz="2400" dirty="0" smtClean="0"/>
              <a:t>系統的特性由各種影響因子交互的結構決定，而非由片斷直線的因果關係決定</a:t>
            </a:r>
            <a:endParaRPr lang="en-US" altLang="zh-TW" sz="24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altLang="zh-TW" sz="2400" dirty="0" smtClean="0"/>
          </a:p>
        </p:txBody>
      </p:sp>
      <p:sp>
        <p:nvSpPr>
          <p:cNvPr id="502788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A8813CF-F7B6-444C-9124-E74012C426AD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2790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2789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EB659-E93B-424B-B153-8940C1C4D017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09873-8941-46F0-8559-482162E9B228}" type="slidenum">
              <a:rPr lang="en-US" altLang="zh-TW"/>
              <a:pPr>
                <a:defRPr/>
              </a:pPr>
              <a:t>30</a:t>
            </a:fld>
            <a:endParaRPr lang="en-US" altLang="zh-TW"/>
          </a:p>
        </p:txBody>
      </p:sp>
      <p:sp>
        <p:nvSpPr>
          <p:cNvPr id="79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增強環路</a:t>
            </a:r>
          </a:p>
        </p:txBody>
      </p:sp>
      <p:sp>
        <p:nvSpPr>
          <p:cNvPr id="485380" name="Text Box 3"/>
          <p:cNvSpPr txBox="1">
            <a:spLocks noChangeArrowheads="1"/>
          </p:cNvSpPr>
          <p:nvPr/>
        </p:nvSpPr>
        <p:spPr bwMode="auto">
          <a:xfrm>
            <a:off x="171450" y="1181100"/>
            <a:ext cx="2647950" cy="469900"/>
          </a:xfrm>
          <a:prstGeom prst="rect">
            <a:avLst/>
          </a:prstGeom>
          <a:solidFill>
            <a:srgbClr val="CC3399"/>
          </a:solidFill>
          <a:ln w="12700">
            <a:solidFill>
              <a:srgbClr val="00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偶數個負號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1400" y="3695700"/>
            <a:ext cx="2808288" cy="2590800"/>
            <a:chOff x="656" y="2328"/>
            <a:chExt cx="1769" cy="1632"/>
          </a:xfrm>
        </p:grpSpPr>
        <p:sp>
          <p:nvSpPr>
            <p:cNvPr id="485454" name="Freeform 5"/>
            <p:cNvSpPr>
              <a:spLocks/>
            </p:cNvSpPr>
            <p:nvPr/>
          </p:nvSpPr>
          <p:spPr bwMode="auto">
            <a:xfrm>
              <a:off x="656" y="2328"/>
              <a:ext cx="1692" cy="672"/>
            </a:xfrm>
            <a:custGeom>
              <a:avLst/>
              <a:gdLst>
                <a:gd name="T0" fmla="*/ 0 w 2112"/>
                <a:gd name="T1" fmla="*/ 672 h 672"/>
                <a:gd name="T2" fmla="*/ 613 w 2112"/>
                <a:gd name="T3" fmla="*/ 528 h 672"/>
                <a:gd name="T4" fmla="*/ 87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55" name="Line 6"/>
            <p:cNvSpPr>
              <a:spLocks noChangeShapeType="1"/>
            </p:cNvSpPr>
            <p:nvPr/>
          </p:nvSpPr>
          <p:spPr bwMode="auto">
            <a:xfrm flipH="1" flipV="1">
              <a:off x="656" y="2616"/>
              <a:ext cx="0" cy="13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56" name="Line 7"/>
            <p:cNvSpPr>
              <a:spLocks noChangeShapeType="1"/>
            </p:cNvSpPr>
            <p:nvPr/>
          </p:nvSpPr>
          <p:spPr bwMode="auto">
            <a:xfrm>
              <a:off x="656" y="3144"/>
              <a:ext cx="176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57" name="Freeform 8"/>
            <p:cNvSpPr>
              <a:spLocks/>
            </p:cNvSpPr>
            <p:nvPr/>
          </p:nvSpPr>
          <p:spPr bwMode="auto">
            <a:xfrm flipV="1">
              <a:off x="656" y="3288"/>
              <a:ext cx="1692" cy="672"/>
            </a:xfrm>
            <a:custGeom>
              <a:avLst/>
              <a:gdLst>
                <a:gd name="T0" fmla="*/ 0 w 2112"/>
                <a:gd name="T1" fmla="*/ 672 h 672"/>
                <a:gd name="T2" fmla="*/ 613 w 2112"/>
                <a:gd name="T3" fmla="*/ 528 h 672"/>
                <a:gd name="T4" fmla="*/ 870 w 2112"/>
                <a:gd name="T5" fmla="*/ 0 h 672"/>
                <a:gd name="T6" fmla="*/ 0 60000 65536"/>
                <a:gd name="T7" fmla="*/ 0 60000 65536"/>
                <a:gd name="T8" fmla="*/ 0 60000 65536"/>
                <a:gd name="T9" fmla="*/ 0 w 2112"/>
                <a:gd name="T10" fmla="*/ 0 h 672"/>
                <a:gd name="T11" fmla="*/ 2112 w 211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" h="672">
                  <a:moveTo>
                    <a:pt x="0" y="672"/>
                  </a:moveTo>
                  <a:cubicBezTo>
                    <a:pt x="568" y="656"/>
                    <a:pt x="1136" y="640"/>
                    <a:pt x="1488" y="528"/>
                  </a:cubicBezTo>
                  <a:cubicBezTo>
                    <a:pt x="1840" y="416"/>
                    <a:pt x="1976" y="208"/>
                    <a:pt x="2112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58" name="Text Box 9"/>
            <p:cNvSpPr txBox="1">
              <a:spLocks noChangeArrowheads="1"/>
            </p:cNvSpPr>
            <p:nvPr/>
          </p:nvSpPr>
          <p:spPr bwMode="auto">
            <a:xfrm>
              <a:off x="1916" y="3096"/>
              <a:ext cx="4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485459" name="Text Box 10"/>
            <p:cNvSpPr txBox="1">
              <a:spLocks noChangeArrowheads="1"/>
            </p:cNvSpPr>
            <p:nvPr/>
          </p:nvSpPr>
          <p:spPr bwMode="auto">
            <a:xfrm>
              <a:off x="1224" y="2520"/>
              <a:ext cx="92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加速成長</a:t>
              </a:r>
            </a:p>
          </p:txBody>
        </p:sp>
        <p:sp>
          <p:nvSpPr>
            <p:cNvPr id="485460" name="Text Box 11"/>
            <p:cNvSpPr txBox="1">
              <a:spLocks noChangeArrowheads="1"/>
            </p:cNvSpPr>
            <p:nvPr/>
          </p:nvSpPr>
          <p:spPr bwMode="auto">
            <a:xfrm>
              <a:off x="1147" y="3420"/>
              <a:ext cx="107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000">
                  <a:latin typeface="標楷體" pitchFamily="65" charset="-120"/>
                  <a:ea typeface="標楷體" pitchFamily="65" charset="-120"/>
                </a:rPr>
                <a:t>加速衰退</a:t>
              </a:r>
            </a:p>
          </p:txBody>
        </p:sp>
      </p:grpSp>
      <p:sp>
        <p:nvSpPr>
          <p:cNvPr id="485382" name="Text Box 12"/>
          <p:cNvSpPr txBox="1">
            <a:spLocks noChangeArrowheads="1"/>
          </p:cNvSpPr>
          <p:nvPr/>
        </p:nvSpPr>
        <p:spPr bwMode="auto">
          <a:xfrm>
            <a:off x="250825" y="3492500"/>
            <a:ext cx="15843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變數行為：</a:t>
            </a:r>
          </a:p>
        </p:txBody>
      </p:sp>
      <p:sp>
        <p:nvSpPr>
          <p:cNvPr id="798733" name="Text Box 13"/>
          <p:cNvSpPr txBox="1">
            <a:spLocks noChangeArrowheads="1"/>
          </p:cNvSpPr>
          <p:nvPr/>
        </p:nvSpPr>
        <p:spPr bwMode="auto">
          <a:xfrm>
            <a:off x="4953000" y="4114800"/>
            <a:ext cx="3810000" cy="1920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滾雪球效應，愈來愈</a:t>
            </a:r>
            <a:r>
              <a:rPr lang="en-US" altLang="zh-TW" sz="2000">
                <a:latin typeface="Times New Roman" pitchFamily="18" charset="0"/>
                <a:ea typeface="標楷體" pitchFamily="65" charset="-120"/>
              </a:rPr>
              <a:t>……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 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良性循環，惡性循環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富者愈富，貧者愈貧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連鎖反應，幾何級數</a:t>
            </a:r>
            <a:br>
              <a:rPr lang="zh-TW" altLang="en-US" sz="2000">
                <a:latin typeface="標楷體" pitchFamily="65" charset="-120"/>
                <a:ea typeface="標楷體" pitchFamily="65" charset="-120"/>
              </a:rPr>
            </a:b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遭遇極限時，將停止或反轉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066800" y="2286000"/>
            <a:ext cx="3276600" cy="1295400"/>
            <a:chOff x="932" y="1148"/>
            <a:chExt cx="2064" cy="816"/>
          </a:xfrm>
        </p:grpSpPr>
        <p:sp>
          <p:nvSpPr>
            <p:cNvPr id="485419" name="Oval 15"/>
            <p:cNvSpPr>
              <a:spLocks noChangeArrowheads="1"/>
            </p:cNvSpPr>
            <p:nvPr/>
          </p:nvSpPr>
          <p:spPr bwMode="auto">
            <a:xfrm>
              <a:off x="932" y="1292"/>
              <a:ext cx="2064" cy="528"/>
            </a:xfrm>
            <a:prstGeom prst="ellips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20" name="Rectangle 16"/>
            <p:cNvSpPr>
              <a:spLocks noChangeArrowheads="1"/>
            </p:cNvSpPr>
            <p:nvPr/>
          </p:nvSpPr>
          <p:spPr bwMode="auto">
            <a:xfrm>
              <a:off x="1792" y="1148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A</a:t>
              </a:r>
            </a:p>
          </p:txBody>
        </p:sp>
        <p:sp>
          <p:nvSpPr>
            <p:cNvPr id="485421" name="Rectangle 17"/>
            <p:cNvSpPr>
              <a:spLocks noChangeArrowheads="1"/>
            </p:cNvSpPr>
            <p:nvPr/>
          </p:nvSpPr>
          <p:spPr bwMode="auto">
            <a:xfrm>
              <a:off x="2516" y="119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B</a:t>
              </a:r>
            </a:p>
          </p:txBody>
        </p:sp>
        <p:sp>
          <p:nvSpPr>
            <p:cNvPr id="485422" name="Rectangle 18"/>
            <p:cNvSpPr>
              <a:spLocks noChangeArrowheads="1"/>
            </p:cNvSpPr>
            <p:nvPr/>
          </p:nvSpPr>
          <p:spPr bwMode="auto">
            <a:xfrm>
              <a:off x="1412" y="167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D</a:t>
              </a:r>
            </a:p>
          </p:txBody>
        </p:sp>
        <p:sp>
          <p:nvSpPr>
            <p:cNvPr id="485423" name="Rectangle 19"/>
            <p:cNvSpPr>
              <a:spLocks noChangeArrowheads="1"/>
            </p:cNvSpPr>
            <p:nvPr/>
          </p:nvSpPr>
          <p:spPr bwMode="auto">
            <a:xfrm>
              <a:off x="2180" y="167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C</a:t>
              </a:r>
            </a:p>
          </p:txBody>
        </p:sp>
        <p:sp>
          <p:nvSpPr>
            <p:cNvPr id="485424" name="Rectangle 20"/>
            <p:cNvSpPr>
              <a:spLocks noChangeArrowheads="1"/>
            </p:cNvSpPr>
            <p:nvPr/>
          </p:nvSpPr>
          <p:spPr bwMode="auto">
            <a:xfrm>
              <a:off x="1140" y="1212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E</a:t>
              </a:r>
            </a:p>
          </p:txBody>
        </p:sp>
        <p:sp>
          <p:nvSpPr>
            <p:cNvPr id="485425" name="Line 21"/>
            <p:cNvSpPr>
              <a:spLocks noChangeShapeType="1"/>
            </p:cNvSpPr>
            <p:nvPr/>
          </p:nvSpPr>
          <p:spPr bwMode="auto">
            <a:xfrm rot="5567563">
              <a:off x="1716" y="1780"/>
              <a:ext cx="1" cy="8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26" name="Line 22"/>
            <p:cNvSpPr>
              <a:spLocks noChangeShapeType="1"/>
            </p:cNvSpPr>
            <p:nvPr/>
          </p:nvSpPr>
          <p:spPr bwMode="auto">
            <a:xfrm rot="5100000">
              <a:off x="2499" y="1733"/>
              <a:ext cx="1" cy="96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27" name="Line 23"/>
            <p:cNvSpPr>
              <a:spLocks noChangeShapeType="1"/>
            </p:cNvSpPr>
            <p:nvPr/>
          </p:nvSpPr>
          <p:spPr bwMode="auto">
            <a:xfrm rot="-7300719">
              <a:off x="1052" y="1380"/>
              <a:ext cx="1" cy="8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28" name="Line 24"/>
            <p:cNvSpPr>
              <a:spLocks noChangeShapeType="1"/>
            </p:cNvSpPr>
            <p:nvPr/>
          </p:nvSpPr>
          <p:spPr bwMode="auto">
            <a:xfrm rot="16032437" flipH="1">
              <a:off x="1740" y="1252"/>
              <a:ext cx="1" cy="8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429" name="Line 25"/>
            <p:cNvSpPr>
              <a:spLocks noChangeShapeType="1"/>
            </p:cNvSpPr>
            <p:nvPr/>
          </p:nvSpPr>
          <p:spPr bwMode="auto">
            <a:xfrm rot="5417902" flipV="1">
              <a:off x="2473" y="1295"/>
              <a:ext cx="15" cy="7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2768" y="1645"/>
              <a:ext cx="144" cy="144"/>
              <a:chOff x="3744" y="1056"/>
              <a:chExt cx="192" cy="192"/>
            </a:xfrm>
          </p:grpSpPr>
          <p:sp>
            <p:nvSpPr>
              <p:cNvPr id="485451" name="Oval 27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52" name="Line 28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53" name="Line 29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1876" y="1772"/>
              <a:ext cx="144" cy="144"/>
              <a:chOff x="3744" y="1056"/>
              <a:chExt cx="192" cy="192"/>
            </a:xfrm>
          </p:grpSpPr>
          <p:sp>
            <p:nvSpPr>
              <p:cNvPr id="485448" name="Oval 31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9" name="Line 32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50" name="Line 33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1040" y="1645"/>
              <a:ext cx="144" cy="144"/>
              <a:chOff x="3744" y="1056"/>
              <a:chExt cx="192" cy="192"/>
            </a:xfrm>
          </p:grpSpPr>
          <p:sp>
            <p:nvSpPr>
              <p:cNvPr id="485445" name="Oval 35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6" name="Line 36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7" name="Line 37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2156" y="1220"/>
              <a:ext cx="144" cy="144"/>
              <a:chOff x="3744" y="1056"/>
              <a:chExt cx="192" cy="192"/>
            </a:xfrm>
          </p:grpSpPr>
          <p:sp>
            <p:nvSpPr>
              <p:cNvPr id="485442" name="Oval 39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3" name="Line 40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4" name="Line 41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8" name="Group 42"/>
            <p:cNvGrpSpPr>
              <a:grpSpLocks/>
            </p:cNvGrpSpPr>
            <p:nvPr/>
          </p:nvGrpSpPr>
          <p:grpSpPr bwMode="auto">
            <a:xfrm>
              <a:off x="1460" y="1220"/>
              <a:ext cx="144" cy="144"/>
              <a:chOff x="3744" y="1056"/>
              <a:chExt cx="192" cy="192"/>
            </a:xfrm>
          </p:grpSpPr>
          <p:sp>
            <p:nvSpPr>
              <p:cNvPr id="485439" name="Oval 43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0" name="Line 44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41" name="Line 45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" name="Group 46"/>
            <p:cNvGrpSpPr>
              <a:grpSpLocks/>
            </p:cNvGrpSpPr>
            <p:nvPr/>
          </p:nvGrpSpPr>
          <p:grpSpPr bwMode="auto">
            <a:xfrm>
              <a:off x="1872" y="1584"/>
              <a:ext cx="144" cy="138"/>
              <a:chOff x="5347" y="2214"/>
              <a:chExt cx="144" cy="138"/>
            </a:xfrm>
          </p:grpSpPr>
          <p:sp>
            <p:nvSpPr>
              <p:cNvPr id="485437" name="Line 47"/>
              <p:cNvSpPr>
                <a:spLocks noChangeShapeType="1"/>
              </p:cNvSpPr>
              <p:nvPr/>
            </p:nvSpPr>
            <p:spPr bwMode="auto">
              <a:xfrm flipH="1">
                <a:off x="5419" y="2214"/>
                <a:ext cx="0" cy="138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38" name="Line 48"/>
              <p:cNvSpPr>
                <a:spLocks noChangeShapeType="1"/>
              </p:cNvSpPr>
              <p:nvPr/>
            </p:nvSpPr>
            <p:spPr bwMode="auto">
              <a:xfrm rot="5400000" flipH="1">
                <a:off x="5419" y="2211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85436" name="Freeform 49"/>
            <p:cNvSpPr>
              <a:spLocks/>
            </p:cNvSpPr>
            <p:nvPr/>
          </p:nvSpPr>
          <p:spPr bwMode="auto">
            <a:xfrm>
              <a:off x="1824" y="1520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5181600" y="2209800"/>
            <a:ext cx="3276600" cy="1295400"/>
            <a:chOff x="3236" y="1148"/>
            <a:chExt cx="2064" cy="816"/>
          </a:xfrm>
        </p:grpSpPr>
        <p:sp>
          <p:nvSpPr>
            <p:cNvPr id="485386" name="Oval 51"/>
            <p:cNvSpPr>
              <a:spLocks noChangeArrowheads="1"/>
            </p:cNvSpPr>
            <p:nvPr/>
          </p:nvSpPr>
          <p:spPr bwMode="auto">
            <a:xfrm>
              <a:off x="3236" y="1292"/>
              <a:ext cx="2064" cy="528"/>
            </a:xfrm>
            <a:prstGeom prst="ellips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387" name="Rectangle 52"/>
            <p:cNvSpPr>
              <a:spLocks noChangeArrowheads="1"/>
            </p:cNvSpPr>
            <p:nvPr/>
          </p:nvSpPr>
          <p:spPr bwMode="auto">
            <a:xfrm>
              <a:off x="4096" y="1148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A</a:t>
              </a:r>
            </a:p>
          </p:txBody>
        </p:sp>
        <p:sp>
          <p:nvSpPr>
            <p:cNvPr id="485388" name="Rectangle 53"/>
            <p:cNvSpPr>
              <a:spLocks noChangeArrowheads="1"/>
            </p:cNvSpPr>
            <p:nvPr/>
          </p:nvSpPr>
          <p:spPr bwMode="auto">
            <a:xfrm>
              <a:off x="4820" y="119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B</a:t>
              </a:r>
            </a:p>
          </p:txBody>
        </p:sp>
        <p:sp>
          <p:nvSpPr>
            <p:cNvPr id="485389" name="Rectangle 54"/>
            <p:cNvSpPr>
              <a:spLocks noChangeArrowheads="1"/>
            </p:cNvSpPr>
            <p:nvPr/>
          </p:nvSpPr>
          <p:spPr bwMode="auto">
            <a:xfrm>
              <a:off x="3716" y="167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D</a:t>
              </a:r>
            </a:p>
          </p:txBody>
        </p:sp>
        <p:sp>
          <p:nvSpPr>
            <p:cNvPr id="485390" name="Rectangle 55"/>
            <p:cNvSpPr>
              <a:spLocks noChangeArrowheads="1"/>
            </p:cNvSpPr>
            <p:nvPr/>
          </p:nvSpPr>
          <p:spPr bwMode="auto">
            <a:xfrm>
              <a:off x="4484" y="167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C</a:t>
              </a:r>
            </a:p>
          </p:txBody>
        </p:sp>
        <p:sp>
          <p:nvSpPr>
            <p:cNvPr id="485391" name="Rectangle 56"/>
            <p:cNvSpPr>
              <a:spLocks noChangeArrowheads="1"/>
            </p:cNvSpPr>
            <p:nvPr/>
          </p:nvSpPr>
          <p:spPr bwMode="auto">
            <a:xfrm>
              <a:off x="3380" y="1196"/>
              <a:ext cx="288" cy="288"/>
            </a:xfrm>
            <a:prstGeom prst="rect">
              <a:avLst/>
            </a:prstGeom>
            <a:solidFill>
              <a:srgbClr val="CC3399"/>
            </a:solidFill>
            <a:ln w="38100">
              <a:solidFill>
                <a:srgbClr val="00FF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latin typeface="標楷體" pitchFamily="65" charset="-120"/>
                  <a:ea typeface="標楷體" pitchFamily="65" charset="-120"/>
                </a:rPr>
                <a:t>E</a:t>
              </a:r>
            </a:p>
          </p:txBody>
        </p:sp>
        <p:sp>
          <p:nvSpPr>
            <p:cNvPr id="485392" name="Line 57"/>
            <p:cNvSpPr>
              <a:spLocks noChangeShapeType="1"/>
            </p:cNvSpPr>
            <p:nvPr/>
          </p:nvSpPr>
          <p:spPr bwMode="auto">
            <a:xfrm rot="5567563">
              <a:off x="4044" y="1780"/>
              <a:ext cx="1" cy="8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393" name="Line 58"/>
            <p:cNvSpPr>
              <a:spLocks noChangeShapeType="1"/>
            </p:cNvSpPr>
            <p:nvPr/>
          </p:nvSpPr>
          <p:spPr bwMode="auto">
            <a:xfrm rot="5100000">
              <a:off x="4827" y="1733"/>
              <a:ext cx="1" cy="96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394" name="Line 59"/>
            <p:cNvSpPr>
              <a:spLocks noChangeShapeType="1"/>
            </p:cNvSpPr>
            <p:nvPr/>
          </p:nvSpPr>
          <p:spPr bwMode="auto">
            <a:xfrm rot="-7300719">
              <a:off x="3348" y="1380"/>
              <a:ext cx="1" cy="8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395" name="Line 60"/>
            <p:cNvSpPr>
              <a:spLocks noChangeShapeType="1"/>
            </p:cNvSpPr>
            <p:nvPr/>
          </p:nvSpPr>
          <p:spPr bwMode="auto">
            <a:xfrm rot="16032437" flipH="1">
              <a:off x="4068" y="1252"/>
              <a:ext cx="1" cy="8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5396" name="Line 61"/>
            <p:cNvSpPr>
              <a:spLocks noChangeShapeType="1"/>
            </p:cNvSpPr>
            <p:nvPr/>
          </p:nvSpPr>
          <p:spPr bwMode="auto">
            <a:xfrm rot="5417902" flipV="1">
              <a:off x="4801" y="1295"/>
              <a:ext cx="15" cy="7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1" name="Group 62"/>
            <p:cNvGrpSpPr>
              <a:grpSpLocks/>
            </p:cNvGrpSpPr>
            <p:nvPr/>
          </p:nvGrpSpPr>
          <p:grpSpPr bwMode="auto">
            <a:xfrm>
              <a:off x="3296" y="1647"/>
              <a:ext cx="144" cy="140"/>
              <a:chOff x="4512" y="1033"/>
              <a:chExt cx="234" cy="228"/>
            </a:xfrm>
          </p:grpSpPr>
          <p:sp>
            <p:nvSpPr>
              <p:cNvPr id="485417" name="Oval 63"/>
              <p:cNvSpPr>
                <a:spLocks noChangeArrowheads="1"/>
              </p:cNvSpPr>
              <p:nvPr/>
            </p:nvSpPr>
            <p:spPr bwMode="auto">
              <a:xfrm>
                <a:off x="4512" y="1033"/>
                <a:ext cx="234" cy="228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18" name="Line 64"/>
              <p:cNvSpPr>
                <a:spLocks noChangeShapeType="1"/>
              </p:cNvSpPr>
              <p:nvPr/>
            </p:nvSpPr>
            <p:spPr bwMode="auto">
              <a:xfrm rot="-5400000">
                <a:off x="4629" y="1030"/>
                <a:ext cx="0" cy="234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2" name="Group 65"/>
            <p:cNvGrpSpPr>
              <a:grpSpLocks/>
            </p:cNvGrpSpPr>
            <p:nvPr/>
          </p:nvGrpSpPr>
          <p:grpSpPr bwMode="auto">
            <a:xfrm>
              <a:off x="4464" y="1220"/>
              <a:ext cx="144" cy="144"/>
              <a:chOff x="3744" y="1056"/>
              <a:chExt cx="192" cy="192"/>
            </a:xfrm>
          </p:grpSpPr>
          <p:sp>
            <p:nvSpPr>
              <p:cNvPr id="485414" name="Oval 66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15" name="Line 67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16" name="Line 68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3" name="Group 69"/>
            <p:cNvGrpSpPr>
              <a:grpSpLocks/>
            </p:cNvGrpSpPr>
            <p:nvPr/>
          </p:nvGrpSpPr>
          <p:grpSpPr bwMode="auto">
            <a:xfrm>
              <a:off x="3740" y="1220"/>
              <a:ext cx="144" cy="144"/>
              <a:chOff x="3744" y="1056"/>
              <a:chExt cx="192" cy="192"/>
            </a:xfrm>
          </p:grpSpPr>
          <p:sp>
            <p:nvSpPr>
              <p:cNvPr id="485411" name="Oval 70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12" name="Line 71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13" name="Line 72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4" name="Group 73"/>
            <p:cNvGrpSpPr>
              <a:grpSpLocks/>
            </p:cNvGrpSpPr>
            <p:nvPr/>
          </p:nvGrpSpPr>
          <p:grpSpPr bwMode="auto">
            <a:xfrm>
              <a:off x="4180" y="1772"/>
              <a:ext cx="144" cy="144"/>
              <a:chOff x="3744" y="1056"/>
              <a:chExt cx="192" cy="192"/>
            </a:xfrm>
          </p:grpSpPr>
          <p:sp>
            <p:nvSpPr>
              <p:cNvPr id="485408" name="Oval 74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09" name="Line 75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10" name="Line 76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5064" y="1647"/>
              <a:ext cx="144" cy="140"/>
              <a:chOff x="4512" y="1033"/>
              <a:chExt cx="234" cy="228"/>
            </a:xfrm>
          </p:grpSpPr>
          <p:sp>
            <p:nvSpPr>
              <p:cNvPr id="485406" name="Oval 78"/>
              <p:cNvSpPr>
                <a:spLocks noChangeArrowheads="1"/>
              </p:cNvSpPr>
              <p:nvPr/>
            </p:nvSpPr>
            <p:spPr bwMode="auto">
              <a:xfrm>
                <a:off x="4512" y="1033"/>
                <a:ext cx="234" cy="228"/>
              </a:xfrm>
              <a:prstGeom prst="ellipse">
                <a:avLst/>
              </a:prstGeom>
              <a:solidFill>
                <a:srgbClr val="CC3399"/>
              </a:solidFill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07" name="Line 79"/>
              <p:cNvSpPr>
                <a:spLocks noChangeShapeType="1"/>
              </p:cNvSpPr>
              <p:nvPr/>
            </p:nvSpPr>
            <p:spPr bwMode="auto">
              <a:xfrm rot="-5400000">
                <a:off x="4629" y="1030"/>
                <a:ext cx="0" cy="234"/>
              </a:xfrm>
              <a:prstGeom prst="line">
                <a:avLst/>
              </a:prstGeom>
              <a:noFill/>
              <a:ln w="38100">
                <a:solidFill>
                  <a:srgbClr val="00FF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16" name="Group 80"/>
            <p:cNvGrpSpPr>
              <a:grpSpLocks/>
            </p:cNvGrpSpPr>
            <p:nvPr/>
          </p:nvGrpSpPr>
          <p:grpSpPr bwMode="auto">
            <a:xfrm>
              <a:off x="4176" y="1584"/>
              <a:ext cx="144" cy="138"/>
              <a:chOff x="5347" y="2214"/>
              <a:chExt cx="144" cy="138"/>
            </a:xfrm>
          </p:grpSpPr>
          <p:sp>
            <p:nvSpPr>
              <p:cNvPr id="485404" name="Line 81"/>
              <p:cNvSpPr>
                <a:spLocks noChangeShapeType="1"/>
              </p:cNvSpPr>
              <p:nvPr/>
            </p:nvSpPr>
            <p:spPr bwMode="auto">
              <a:xfrm flipH="1">
                <a:off x="5419" y="2214"/>
                <a:ext cx="0" cy="138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5405" name="Line 82"/>
              <p:cNvSpPr>
                <a:spLocks noChangeShapeType="1"/>
              </p:cNvSpPr>
              <p:nvPr/>
            </p:nvSpPr>
            <p:spPr bwMode="auto">
              <a:xfrm rot="5400000" flipH="1">
                <a:off x="5419" y="2211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85403" name="Freeform 83"/>
            <p:cNvSpPr>
              <a:spLocks/>
            </p:cNvSpPr>
            <p:nvPr/>
          </p:nvSpPr>
          <p:spPr bwMode="auto">
            <a:xfrm>
              <a:off x="4128" y="1488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FF33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987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3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93D4A-6904-46B1-9947-937A940CA871}" type="slidenum">
              <a:rPr lang="en-US" altLang="zh-TW"/>
              <a:pPr>
                <a:defRPr/>
              </a:pPr>
              <a:t>31</a:t>
            </a:fld>
            <a:endParaRPr lang="en-US" altLang="zh-TW"/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調節環路</a:t>
            </a:r>
          </a:p>
        </p:txBody>
      </p:sp>
      <p:sp>
        <p:nvSpPr>
          <p:cNvPr id="486404" name="Text Box 3"/>
          <p:cNvSpPr txBox="1">
            <a:spLocks noChangeArrowheads="1"/>
          </p:cNvSpPr>
          <p:nvPr/>
        </p:nvSpPr>
        <p:spPr bwMode="auto">
          <a:xfrm>
            <a:off x="152400" y="1181100"/>
            <a:ext cx="3276600" cy="531813"/>
          </a:xfrm>
          <a:prstGeom prst="rect">
            <a:avLst/>
          </a:prstGeom>
          <a:solidFill>
            <a:srgbClr val="339966"/>
          </a:solidFill>
          <a:ln w="127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結構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奇數個負號</a:t>
            </a:r>
          </a:p>
        </p:txBody>
      </p:sp>
      <p:sp>
        <p:nvSpPr>
          <p:cNvPr id="800772" name="Text Box 4"/>
          <p:cNvSpPr txBox="1">
            <a:spLocks noChangeArrowheads="1"/>
          </p:cNvSpPr>
          <p:nvPr/>
        </p:nvSpPr>
        <p:spPr bwMode="auto">
          <a:xfrm>
            <a:off x="5029200" y="3886200"/>
            <a:ext cx="4038600" cy="210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趨向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維持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目標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不斷調整，回應變動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抗拒變動，努力無效</a:t>
            </a:r>
            <a:br>
              <a:rPr lang="zh-TW" altLang="en-US" sz="240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穩定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惰性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，難以改變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3352800"/>
            <a:ext cx="4705350" cy="2762250"/>
            <a:chOff x="120" y="2196"/>
            <a:chExt cx="3108" cy="1776"/>
          </a:xfrm>
        </p:grpSpPr>
        <p:sp>
          <p:nvSpPr>
            <p:cNvPr id="486460" name="Text Box 6"/>
            <p:cNvSpPr txBox="1">
              <a:spLocks noChangeArrowheads="1"/>
            </p:cNvSpPr>
            <p:nvPr/>
          </p:nvSpPr>
          <p:spPr bwMode="auto">
            <a:xfrm>
              <a:off x="2508" y="3224"/>
              <a:ext cx="648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486461" name="Text Box 7"/>
            <p:cNvSpPr txBox="1">
              <a:spLocks noChangeArrowheads="1"/>
            </p:cNvSpPr>
            <p:nvPr/>
          </p:nvSpPr>
          <p:spPr bwMode="auto">
            <a:xfrm>
              <a:off x="144" y="2196"/>
              <a:ext cx="1248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變數行為：</a:t>
              </a:r>
            </a:p>
          </p:txBody>
        </p:sp>
        <p:sp>
          <p:nvSpPr>
            <p:cNvPr id="486462" name="Text Box 8"/>
            <p:cNvSpPr txBox="1">
              <a:spLocks noChangeArrowheads="1"/>
            </p:cNvSpPr>
            <p:nvPr/>
          </p:nvSpPr>
          <p:spPr bwMode="auto">
            <a:xfrm>
              <a:off x="1460" y="2764"/>
              <a:ext cx="1250" cy="2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顯性變動</a:t>
              </a:r>
            </a:p>
          </p:txBody>
        </p:sp>
        <p:sp>
          <p:nvSpPr>
            <p:cNvPr id="486463" name="Text Box 9"/>
            <p:cNvSpPr txBox="1">
              <a:spLocks noChangeArrowheads="1"/>
            </p:cNvSpPr>
            <p:nvPr/>
          </p:nvSpPr>
          <p:spPr bwMode="auto">
            <a:xfrm>
              <a:off x="1514" y="2292"/>
              <a:ext cx="1111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明目目標</a:t>
              </a:r>
            </a:p>
          </p:txBody>
        </p:sp>
        <p:sp>
          <p:nvSpPr>
            <p:cNvPr id="486464" name="Text Box 10"/>
            <p:cNvSpPr txBox="1">
              <a:spLocks noChangeArrowheads="1"/>
            </p:cNvSpPr>
            <p:nvPr/>
          </p:nvSpPr>
          <p:spPr bwMode="auto">
            <a:xfrm>
              <a:off x="120" y="2992"/>
              <a:ext cx="611" cy="4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隱含目標</a:t>
              </a:r>
            </a:p>
          </p:txBody>
        </p:sp>
        <p:sp>
          <p:nvSpPr>
            <p:cNvPr id="486465" name="Text Box 11"/>
            <p:cNvSpPr txBox="1">
              <a:spLocks noChangeArrowheads="1"/>
            </p:cNvSpPr>
            <p:nvPr/>
          </p:nvSpPr>
          <p:spPr bwMode="auto">
            <a:xfrm>
              <a:off x="662" y="3174"/>
              <a:ext cx="651" cy="5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隱性擾動</a:t>
              </a:r>
            </a:p>
          </p:txBody>
        </p:sp>
        <p:sp>
          <p:nvSpPr>
            <p:cNvPr id="486466" name="Text Box 12"/>
            <p:cNvSpPr txBox="1">
              <a:spLocks noChangeArrowheads="1"/>
            </p:cNvSpPr>
            <p:nvPr/>
          </p:nvSpPr>
          <p:spPr bwMode="auto">
            <a:xfrm>
              <a:off x="1605" y="3648"/>
              <a:ext cx="1052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明目目標</a:t>
              </a:r>
            </a:p>
          </p:txBody>
        </p:sp>
        <p:sp>
          <p:nvSpPr>
            <p:cNvPr id="486467" name="Line 13"/>
            <p:cNvSpPr>
              <a:spLocks noChangeShapeType="1"/>
            </p:cNvSpPr>
            <p:nvPr/>
          </p:nvSpPr>
          <p:spPr bwMode="auto">
            <a:xfrm flipV="1">
              <a:off x="672" y="2532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68" name="Line 14"/>
            <p:cNvSpPr>
              <a:spLocks noChangeShapeType="1"/>
            </p:cNvSpPr>
            <p:nvPr/>
          </p:nvSpPr>
          <p:spPr bwMode="auto">
            <a:xfrm>
              <a:off x="673" y="3208"/>
              <a:ext cx="255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69" name="Freeform 15"/>
            <p:cNvSpPr>
              <a:spLocks/>
            </p:cNvSpPr>
            <p:nvPr/>
          </p:nvSpPr>
          <p:spPr bwMode="auto">
            <a:xfrm>
              <a:off x="673" y="2584"/>
              <a:ext cx="722" cy="480"/>
            </a:xfrm>
            <a:custGeom>
              <a:avLst/>
              <a:gdLst>
                <a:gd name="T0" fmla="*/ 0 w 672"/>
                <a:gd name="T1" fmla="*/ 360 h 528"/>
                <a:gd name="T2" fmla="*/ 639 w 672"/>
                <a:gd name="T3" fmla="*/ 229 h 528"/>
                <a:gd name="T4" fmla="*/ 896 w 672"/>
                <a:gd name="T5" fmla="*/ 0 h 528"/>
                <a:gd name="T6" fmla="*/ 0 60000 65536"/>
                <a:gd name="T7" fmla="*/ 0 60000 65536"/>
                <a:gd name="T8" fmla="*/ 0 60000 65536"/>
                <a:gd name="T9" fmla="*/ 0 w 672"/>
                <a:gd name="T10" fmla="*/ 0 h 528"/>
                <a:gd name="T11" fmla="*/ 672 w 672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528">
                  <a:moveTo>
                    <a:pt x="0" y="528"/>
                  </a:moveTo>
                  <a:cubicBezTo>
                    <a:pt x="184" y="476"/>
                    <a:pt x="368" y="424"/>
                    <a:pt x="480" y="336"/>
                  </a:cubicBezTo>
                  <a:cubicBezTo>
                    <a:pt x="592" y="248"/>
                    <a:pt x="632" y="72"/>
                    <a:pt x="672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70" name="Freeform 16"/>
            <p:cNvSpPr>
              <a:spLocks/>
            </p:cNvSpPr>
            <p:nvPr/>
          </p:nvSpPr>
          <p:spPr bwMode="auto">
            <a:xfrm>
              <a:off x="1395" y="2584"/>
              <a:ext cx="1666" cy="576"/>
            </a:xfrm>
            <a:custGeom>
              <a:avLst/>
              <a:gdLst>
                <a:gd name="T0" fmla="*/ 0 w 1440"/>
                <a:gd name="T1" fmla="*/ 0 h 480"/>
                <a:gd name="T2" fmla="*/ 515 w 1440"/>
                <a:gd name="T3" fmla="*/ 797 h 480"/>
                <a:gd name="T4" fmla="*/ 2579 w 1440"/>
                <a:gd name="T5" fmla="*/ 995 h 480"/>
                <a:gd name="T6" fmla="*/ 0 60000 65536"/>
                <a:gd name="T7" fmla="*/ 0 60000 65536"/>
                <a:gd name="T8" fmla="*/ 0 60000 65536"/>
                <a:gd name="T9" fmla="*/ 0 w 1440"/>
                <a:gd name="T10" fmla="*/ 0 h 480"/>
                <a:gd name="T11" fmla="*/ 1440 w 144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480">
                  <a:moveTo>
                    <a:pt x="0" y="0"/>
                  </a:moveTo>
                  <a:cubicBezTo>
                    <a:pt x="24" y="152"/>
                    <a:pt x="48" y="304"/>
                    <a:pt x="288" y="384"/>
                  </a:cubicBezTo>
                  <a:cubicBezTo>
                    <a:pt x="528" y="464"/>
                    <a:pt x="1232" y="480"/>
                    <a:pt x="1440" y="48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71" name="Freeform 17"/>
            <p:cNvSpPr>
              <a:spLocks/>
            </p:cNvSpPr>
            <p:nvPr/>
          </p:nvSpPr>
          <p:spPr bwMode="auto">
            <a:xfrm flipV="1">
              <a:off x="673" y="3400"/>
              <a:ext cx="777" cy="528"/>
            </a:xfrm>
            <a:custGeom>
              <a:avLst/>
              <a:gdLst>
                <a:gd name="T0" fmla="*/ 0 w 672"/>
                <a:gd name="T1" fmla="*/ 528 h 528"/>
                <a:gd name="T2" fmla="*/ 858 w 672"/>
                <a:gd name="T3" fmla="*/ 336 h 528"/>
                <a:gd name="T4" fmla="*/ 1200 w 672"/>
                <a:gd name="T5" fmla="*/ 0 h 528"/>
                <a:gd name="T6" fmla="*/ 0 60000 65536"/>
                <a:gd name="T7" fmla="*/ 0 60000 65536"/>
                <a:gd name="T8" fmla="*/ 0 60000 65536"/>
                <a:gd name="T9" fmla="*/ 0 w 672"/>
                <a:gd name="T10" fmla="*/ 0 h 528"/>
                <a:gd name="T11" fmla="*/ 672 w 672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528">
                  <a:moveTo>
                    <a:pt x="0" y="528"/>
                  </a:moveTo>
                  <a:cubicBezTo>
                    <a:pt x="184" y="476"/>
                    <a:pt x="368" y="424"/>
                    <a:pt x="480" y="336"/>
                  </a:cubicBezTo>
                  <a:cubicBezTo>
                    <a:pt x="592" y="248"/>
                    <a:pt x="632" y="72"/>
                    <a:pt x="672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72" name="Freeform 18"/>
            <p:cNvSpPr>
              <a:spLocks/>
            </p:cNvSpPr>
            <p:nvPr/>
          </p:nvSpPr>
          <p:spPr bwMode="auto">
            <a:xfrm flipV="1">
              <a:off x="1450" y="3256"/>
              <a:ext cx="1611" cy="672"/>
            </a:xfrm>
            <a:custGeom>
              <a:avLst/>
              <a:gdLst>
                <a:gd name="T0" fmla="*/ 0 w 1440"/>
                <a:gd name="T1" fmla="*/ 0 h 480"/>
                <a:gd name="T2" fmla="*/ 451 w 1440"/>
                <a:gd name="T3" fmla="*/ 1476 h 480"/>
                <a:gd name="T4" fmla="*/ 2255 w 1440"/>
                <a:gd name="T5" fmla="*/ 1844 h 480"/>
                <a:gd name="T6" fmla="*/ 0 60000 65536"/>
                <a:gd name="T7" fmla="*/ 0 60000 65536"/>
                <a:gd name="T8" fmla="*/ 0 60000 65536"/>
                <a:gd name="T9" fmla="*/ 0 w 1440"/>
                <a:gd name="T10" fmla="*/ 0 h 480"/>
                <a:gd name="T11" fmla="*/ 1440 w 144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480">
                  <a:moveTo>
                    <a:pt x="0" y="0"/>
                  </a:moveTo>
                  <a:cubicBezTo>
                    <a:pt x="24" y="152"/>
                    <a:pt x="48" y="304"/>
                    <a:pt x="288" y="384"/>
                  </a:cubicBezTo>
                  <a:cubicBezTo>
                    <a:pt x="528" y="464"/>
                    <a:pt x="1232" y="480"/>
                    <a:pt x="1440" y="48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73" name="Line 19"/>
            <p:cNvSpPr>
              <a:spLocks noChangeShapeType="1"/>
            </p:cNvSpPr>
            <p:nvPr/>
          </p:nvSpPr>
          <p:spPr bwMode="auto">
            <a:xfrm>
              <a:off x="673" y="2572"/>
              <a:ext cx="244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74" name="Line 20"/>
            <p:cNvSpPr>
              <a:spLocks noChangeShapeType="1"/>
            </p:cNvSpPr>
            <p:nvPr/>
          </p:nvSpPr>
          <p:spPr bwMode="auto">
            <a:xfrm>
              <a:off x="673" y="3920"/>
              <a:ext cx="244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295900" y="1847850"/>
            <a:ext cx="3276600" cy="1295400"/>
            <a:chOff x="3336" y="1164"/>
            <a:chExt cx="2064" cy="816"/>
          </a:xfrm>
        </p:grpSpPr>
        <p:sp>
          <p:nvSpPr>
            <p:cNvPr id="486433" name="Oval 22"/>
            <p:cNvSpPr>
              <a:spLocks noChangeArrowheads="1"/>
            </p:cNvSpPr>
            <p:nvPr/>
          </p:nvSpPr>
          <p:spPr bwMode="auto">
            <a:xfrm>
              <a:off x="3336" y="1308"/>
              <a:ext cx="2064" cy="52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34" name="Rectangle 23"/>
            <p:cNvSpPr>
              <a:spLocks noChangeArrowheads="1"/>
            </p:cNvSpPr>
            <p:nvPr/>
          </p:nvSpPr>
          <p:spPr bwMode="auto">
            <a:xfrm>
              <a:off x="4206" y="1164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A</a:t>
              </a:r>
            </a:p>
          </p:txBody>
        </p:sp>
        <p:sp>
          <p:nvSpPr>
            <p:cNvPr id="486435" name="Rectangle 24"/>
            <p:cNvSpPr>
              <a:spLocks noChangeArrowheads="1"/>
            </p:cNvSpPr>
            <p:nvPr/>
          </p:nvSpPr>
          <p:spPr bwMode="auto">
            <a:xfrm>
              <a:off x="4920" y="121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B</a:t>
              </a:r>
            </a:p>
          </p:txBody>
        </p:sp>
        <p:sp>
          <p:nvSpPr>
            <p:cNvPr id="486436" name="Rectangle 25"/>
            <p:cNvSpPr>
              <a:spLocks noChangeArrowheads="1"/>
            </p:cNvSpPr>
            <p:nvPr/>
          </p:nvSpPr>
          <p:spPr bwMode="auto">
            <a:xfrm>
              <a:off x="3816" y="169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D</a:t>
              </a:r>
            </a:p>
          </p:txBody>
        </p:sp>
        <p:sp>
          <p:nvSpPr>
            <p:cNvPr id="486437" name="Rectangle 26"/>
            <p:cNvSpPr>
              <a:spLocks noChangeArrowheads="1"/>
            </p:cNvSpPr>
            <p:nvPr/>
          </p:nvSpPr>
          <p:spPr bwMode="auto">
            <a:xfrm>
              <a:off x="4584" y="169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C</a:t>
              </a:r>
            </a:p>
          </p:txBody>
        </p:sp>
        <p:sp>
          <p:nvSpPr>
            <p:cNvPr id="486438" name="Rectangle 27"/>
            <p:cNvSpPr>
              <a:spLocks noChangeArrowheads="1"/>
            </p:cNvSpPr>
            <p:nvPr/>
          </p:nvSpPr>
          <p:spPr bwMode="auto">
            <a:xfrm>
              <a:off x="3480" y="121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E</a:t>
              </a:r>
            </a:p>
          </p:txBody>
        </p:sp>
        <p:sp>
          <p:nvSpPr>
            <p:cNvPr id="486439" name="Line 28"/>
            <p:cNvSpPr>
              <a:spLocks noChangeShapeType="1"/>
            </p:cNvSpPr>
            <p:nvPr/>
          </p:nvSpPr>
          <p:spPr bwMode="auto">
            <a:xfrm rot="5567563">
              <a:off x="4144" y="1796"/>
              <a:ext cx="1" cy="8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0" name="Line 29"/>
            <p:cNvSpPr>
              <a:spLocks noChangeShapeType="1"/>
            </p:cNvSpPr>
            <p:nvPr/>
          </p:nvSpPr>
          <p:spPr bwMode="auto">
            <a:xfrm rot="5100000">
              <a:off x="4927" y="1749"/>
              <a:ext cx="1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1" name="Line 30"/>
            <p:cNvSpPr>
              <a:spLocks noChangeShapeType="1"/>
            </p:cNvSpPr>
            <p:nvPr/>
          </p:nvSpPr>
          <p:spPr bwMode="auto">
            <a:xfrm rot="-7300719">
              <a:off x="3448" y="1396"/>
              <a:ext cx="1" cy="8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2" name="Line 31"/>
            <p:cNvSpPr>
              <a:spLocks noChangeShapeType="1"/>
            </p:cNvSpPr>
            <p:nvPr/>
          </p:nvSpPr>
          <p:spPr bwMode="auto">
            <a:xfrm rot="16032437" flipH="1">
              <a:off x="4168" y="1268"/>
              <a:ext cx="1" cy="8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3" name="Line 32"/>
            <p:cNvSpPr>
              <a:spLocks noChangeShapeType="1"/>
            </p:cNvSpPr>
            <p:nvPr/>
          </p:nvSpPr>
          <p:spPr bwMode="auto">
            <a:xfrm rot="5417902" flipV="1">
              <a:off x="4901" y="1311"/>
              <a:ext cx="15" cy="7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5160" y="1668"/>
              <a:ext cx="144" cy="144"/>
              <a:chOff x="3744" y="1056"/>
              <a:chExt cx="192" cy="192"/>
            </a:xfrm>
          </p:grpSpPr>
          <p:sp>
            <p:nvSpPr>
              <p:cNvPr id="486457" name="Oval 34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339966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6458" name="Line 35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6459" name="Line 36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86445" name="Oval 37"/>
            <p:cNvSpPr>
              <a:spLocks noChangeArrowheads="1"/>
            </p:cNvSpPr>
            <p:nvPr/>
          </p:nvSpPr>
          <p:spPr bwMode="auto">
            <a:xfrm>
              <a:off x="4632" y="1212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6" name="Line 38"/>
            <p:cNvSpPr>
              <a:spLocks noChangeShapeType="1"/>
            </p:cNvSpPr>
            <p:nvPr/>
          </p:nvSpPr>
          <p:spPr bwMode="auto">
            <a:xfrm rot="-5400000">
              <a:off x="4704" y="121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7" name="Oval 39"/>
            <p:cNvSpPr>
              <a:spLocks noChangeArrowheads="1"/>
            </p:cNvSpPr>
            <p:nvPr/>
          </p:nvSpPr>
          <p:spPr bwMode="auto">
            <a:xfrm>
              <a:off x="3864" y="1212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8" name="Line 40"/>
            <p:cNvSpPr>
              <a:spLocks noChangeShapeType="1"/>
            </p:cNvSpPr>
            <p:nvPr/>
          </p:nvSpPr>
          <p:spPr bwMode="auto">
            <a:xfrm rot="-5400000">
              <a:off x="3924" y="1230"/>
              <a:ext cx="0" cy="12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49" name="Oval 41"/>
            <p:cNvSpPr>
              <a:spLocks noChangeArrowheads="1"/>
            </p:cNvSpPr>
            <p:nvPr/>
          </p:nvSpPr>
          <p:spPr bwMode="auto">
            <a:xfrm>
              <a:off x="4296" y="1788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50" name="Line 42"/>
            <p:cNvSpPr>
              <a:spLocks noChangeShapeType="1"/>
            </p:cNvSpPr>
            <p:nvPr/>
          </p:nvSpPr>
          <p:spPr bwMode="auto">
            <a:xfrm rot="-5400000">
              <a:off x="4363" y="178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3480" y="1668"/>
              <a:ext cx="144" cy="144"/>
              <a:chOff x="3744" y="1056"/>
              <a:chExt cx="192" cy="192"/>
            </a:xfrm>
          </p:grpSpPr>
          <p:sp>
            <p:nvSpPr>
              <p:cNvPr id="486454" name="Oval 44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rgbClr val="339966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6455" name="Line 45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6456" name="Line 46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86452" name="Line 47"/>
            <p:cNvSpPr>
              <a:spLocks noChangeShapeType="1"/>
            </p:cNvSpPr>
            <p:nvPr/>
          </p:nvSpPr>
          <p:spPr bwMode="auto">
            <a:xfrm rot="5400000" flipH="1">
              <a:off x="4356" y="1602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53" name="Freeform 48"/>
            <p:cNvSpPr>
              <a:spLocks/>
            </p:cNvSpPr>
            <p:nvPr/>
          </p:nvSpPr>
          <p:spPr bwMode="auto">
            <a:xfrm>
              <a:off x="4224" y="1536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1638300" y="1847850"/>
            <a:ext cx="3276600" cy="1295400"/>
            <a:chOff x="1032" y="1164"/>
            <a:chExt cx="2064" cy="816"/>
          </a:xfrm>
        </p:grpSpPr>
        <p:sp>
          <p:nvSpPr>
            <p:cNvPr id="486409" name="Oval 50"/>
            <p:cNvSpPr>
              <a:spLocks noChangeArrowheads="1"/>
            </p:cNvSpPr>
            <p:nvPr/>
          </p:nvSpPr>
          <p:spPr bwMode="auto">
            <a:xfrm>
              <a:off x="1032" y="1308"/>
              <a:ext cx="2064" cy="52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10" name="Rectangle 51"/>
            <p:cNvSpPr>
              <a:spLocks noChangeArrowheads="1"/>
            </p:cNvSpPr>
            <p:nvPr/>
          </p:nvSpPr>
          <p:spPr bwMode="auto">
            <a:xfrm>
              <a:off x="1898" y="1164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A</a:t>
              </a:r>
            </a:p>
          </p:txBody>
        </p:sp>
        <p:sp>
          <p:nvSpPr>
            <p:cNvPr id="486411" name="Rectangle 52"/>
            <p:cNvSpPr>
              <a:spLocks noChangeArrowheads="1"/>
            </p:cNvSpPr>
            <p:nvPr/>
          </p:nvSpPr>
          <p:spPr bwMode="auto">
            <a:xfrm>
              <a:off x="2616" y="121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B</a:t>
              </a:r>
            </a:p>
          </p:txBody>
        </p:sp>
        <p:sp>
          <p:nvSpPr>
            <p:cNvPr id="486412" name="Rectangle 53"/>
            <p:cNvSpPr>
              <a:spLocks noChangeArrowheads="1"/>
            </p:cNvSpPr>
            <p:nvPr/>
          </p:nvSpPr>
          <p:spPr bwMode="auto">
            <a:xfrm>
              <a:off x="1512" y="169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D</a:t>
              </a:r>
            </a:p>
          </p:txBody>
        </p:sp>
        <p:sp>
          <p:nvSpPr>
            <p:cNvPr id="486413" name="Rectangle 54"/>
            <p:cNvSpPr>
              <a:spLocks noChangeArrowheads="1"/>
            </p:cNvSpPr>
            <p:nvPr/>
          </p:nvSpPr>
          <p:spPr bwMode="auto">
            <a:xfrm>
              <a:off x="2280" y="169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C</a:t>
              </a:r>
            </a:p>
          </p:txBody>
        </p:sp>
        <p:sp>
          <p:nvSpPr>
            <p:cNvPr id="486414" name="Rectangle 55"/>
            <p:cNvSpPr>
              <a:spLocks noChangeArrowheads="1"/>
            </p:cNvSpPr>
            <p:nvPr/>
          </p:nvSpPr>
          <p:spPr bwMode="auto">
            <a:xfrm>
              <a:off x="1176" y="1212"/>
              <a:ext cx="288" cy="288"/>
            </a:xfrm>
            <a:prstGeom prst="rect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800" b="1">
                  <a:solidFill>
                    <a:schemeClr val="bg1"/>
                  </a:solidFill>
                  <a:latin typeface="華康楷書體W5" pitchFamily="49" charset="-120"/>
                  <a:ea typeface="華康楷書體W5" pitchFamily="49" charset="-120"/>
                </a:rPr>
                <a:t>E</a:t>
              </a:r>
            </a:p>
          </p:txBody>
        </p:sp>
        <p:sp>
          <p:nvSpPr>
            <p:cNvPr id="486415" name="Line 56"/>
            <p:cNvSpPr>
              <a:spLocks noChangeShapeType="1"/>
            </p:cNvSpPr>
            <p:nvPr/>
          </p:nvSpPr>
          <p:spPr bwMode="auto">
            <a:xfrm rot="5567563">
              <a:off x="1816" y="1796"/>
              <a:ext cx="1" cy="8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16" name="Line 57"/>
            <p:cNvSpPr>
              <a:spLocks noChangeShapeType="1"/>
            </p:cNvSpPr>
            <p:nvPr/>
          </p:nvSpPr>
          <p:spPr bwMode="auto">
            <a:xfrm rot="5100000">
              <a:off x="2599" y="1749"/>
              <a:ext cx="1" cy="9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17" name="Line 58"/>
            <p:cNvSpPr>
              <a:spLocks noChangeShapeType="1"/>
            </p:cNvSpPr>
            <p:nvPr/>
          </p:nvSpPr>
          <p:spPr bwMode="auto">
            <a:xfrm rot="-7300719">
              <a:off x="1152" y="1396"/>
              <a:ext cx="1" cy="8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18" name="Line 59"/>
            <p:cNvSpPr>
              <a:spLocks noChangeShapeType="1"/>
            </p:cNvSpPr>
            <p:nvPr/>
          </p:nvSpPr>
          <p:spPr bwMode="auto">
            <a:xfrm rot="16032437" flipH="1">
              <a:off x="1840" y="1268"/>
              <a:ext cx="1" cy="8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19" name="Line 60"/>
            <p:cNvSpPr>
              <a:spLocks noChangeShapeType="1"/>
            </p:cNvSpPr>
            <p:nvPr/>
          </p:nvSpPr>
          <p:spPr bwMode="auto">
            <a:xfrm rot="5417902" flipV="1">
              <a:off x="2573" y="1311"/>
              <a:ext cx="15" cy="7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0" name="Oval 61"/>
            <p:cNvSpPr>
              <a:spLocks noChangeArrowheads="1"/>
            </p:cNvSpPr>
            <p:nvPr/>
          </p:nvSpPr>
          <p:spPr bwMode="auto">
            <a:xfrm>
              <a:off x="2856" y="1692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1" name="Line 62"/>
            <p:cNvSpPr>
              <a:spLocks noChangeShapeType="1"/>
            </p:cNvSpPr>
            <p:nvPr/>
          </p:nvSpPr>
          <p:spPr bwMode="auto">
            <a:xfrm rot="-5400000">
              <a:off x="2928" y="1692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2" name="Oval 63"/>
            <p:cNvSpPr>
              <a:spLocks noChangeArrowheads="1"/>
            </p:cNvSpPr>
            <p:nvPr/>
          </p:nvSpPr>
          <p:spPr bwMode="auto">
            <a:xfrm>
              <a:off x="1971" y="1788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3" name="Line 64"/>
            <p:cNvSpPr>
              <a:spLocks noChangeShapeType="1"/>
            </p:cNvSpPr>
            <p:nvPr/>
          </p:nvSpPr>
          <p:spPr bwMode="auto">
            <a:xfrm rot="-5400000">
              <a:off x="2064" y="1788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4" name="Oval 65"/>
            <p:cNvSpPr>
              <a:spLocks noChangeArrowheads="1"/>
            </p:cNvSpPr>
            <p:nvPr/>
          </p:nvSpPr>
          <p:spPr bwMode="auto">
            <a:xfrm>
              <a:off x="1176" y="1692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5" name="Line 66"/>
            <p:cNvSpPr>
              <a:spLocks noChangeShapeType="1"/>
            </p:cNvSpPr>
            <p:nvPr/>
          </p:nvSpPr>
          <p:spPr bwMode="auto">
            <a:xfrm rot="-5400000">
              <a:off x="1248" y="1692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6" name="Oval 67"/>
            <p:cNvSpPr>
              <a:spLocks noChangeArrowheads="1"/>
            </p:cNvSpPr>
            <p:nvPr/>
          </p:nvSpPr>
          <p:spPr bwMode="auto">
            <a:xfrm>
              <a:off x="2232" y="1218"/>
              <a:ext cx="144" cy="144"/>
            </a:xfrm>
            <a:prstGeom prst="ellipse">
              <a:avLst/>
            </a:prstGeom>
            <a:solidFill>
              <a:srgbClr val="339966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27" name="Line 68"/>
            <p:cNvSpPr>
              <a:spLocks noChangeShapeType="1"/>
            </p:cNvSpPr>
            <p:nvPr/>
          </p:nvSpPr>
          <p:spPr bwMode="auto">
            <a:xfrm rot="-5400000">
              <a:off x="2292" y="1224"/>
              <a:ext cx="0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7" name="Group 69"/>
            <p:cNvGrpSpPr>
              <a:grpSpLocks/>
            </p:cNvGrpSpPr>
            <p:nvPr/>
          </p:nvGrpSpPr>
          <p:grpSpPr bwMode="auto">
            <a:xfrm>
              <a:off x="1512" y="1218"/>
              <a:ext cx="144" cy="144"/>
              <a:chOff x="1488" y="1104"/>
              <a:chExt cx="144" cy="144"/>
            </a:xfrm>
          </p:grpSpPr>
          <p:sp>
            <p:nvSpPr>
              <p:cNvPr id="486431" name="Oval 70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144" cy="144"/>
              </a:xfrm>
              <a:prstGeom prst="ellipse">
                <a:avLst/>
              </a:prstGeom>
              <a:solidFill>
                <a:srgbClr val="339966"/>
              </a:solidFill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6432" name="Line 71"/>
              <p:cNvSpPr>
                <a:spLocks noChangeShapeType="1"/>
              </p:cNvSpPr>
              <p:nvPr/>
            </p:nvSpPr>
            <p:spPr bwMode="auto">
              <a:xfrm rot="-5400000">
                <a:off x="1560" y="1104"/>
                <a:ext cx="0" cy="14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486429" name="Line 72"/>
            <p:cNvSpPr>
              <a:spLocks noChangeShapeType="1"/>
            </p:cNvSpPr>
            <p:nvPr/>
          </p:nvSpPr>
          <p:spPr bwMode="auto">
            <a:xfrm rot="5400000" flipH="1">
              <a:off x="2088" y="1560"/>
              <a:ext cx="0" cy="144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86430" name="Freeform 73"/>
            <p:cNvSpPr>
              <a:spLocks/>
            </p:cNvSpPr>
            <p:nvPr/>
          </p:nvSpPr>
          <p:spPr bwMode="auto">
            <a:xfrm>
              <a:off x="1968" y="1488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00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77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465E9-2957-48E1-8FEF-887EF2E03ED6}" type="slidenum">
              <a:rPr lang="en-US" altLang="zh-TW"/>
              <a:pPr>
                <a:defRPr/>
              </a:pPr>
              <a:t>32</a:t>
            </a:fld>
            <a:endParaRPr lang="en-US" altLang="zh-TW"/>
          </a:p>
        </p:txBody>
      </p:sp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時間滯延</a:t>
            </a:r>
          </a:p>
        </p:txBody>
      </p:sp>
      <p:sp>
        <p:nvSpPr>
          <p:cNvPr id="802819" name="Text Box 3"/>
          <p:cNvSpPr txBox="1">
            <a:spLocks noChangeArrowheads="1"/>
          </p:cNvSpPr>
          <p:nvPr/>
        </p:nvSpPr>
        <p:spPr bwMode="auto">
          <a:xfrm>
            <a:off x="539750" y="2895600"/>
            <a:ext cx="7177088" cy="968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120000"/>
              </a:lnSpc>
            </a:pPr>
            <a:r>
              <a:rPr lang="en-US" altLang="zh-TW" sz="2400" b="1">
                <a:latin typeface="標楷體" pitchFamily="65" charset="-120"/>
                <a:ea typeface="標楷體" pitchFamily="65" charset="-120"/>
              </a:rPr>
              <a:t>△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描述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終於</a:t>
            </a:r>
          </a:p>
          <a:p>
            <a:pPr defTabSz="762000">
              <a:lnSpc>
                <a:spcPct val="12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     金榜提名，善有善報，滴水穿石，完工通車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79813" y="1160463"/>
            <a:ext cx="5183187" cy="2109787"/>
            <a:chOff x="2340" y="731"/>
            <a:chExt cx="3744" cy="1329"/>
          </a:xfrm>
        </p:grpSpPr>
        <p:sp>
          <p:nvSpPr>
            <p:cNvPr id="28725" name="Text Box 5"/>
            <p:cNvSpPr txBox="1">
              <a:spLocks noChangeArrowheads="1"/>
            </p:cNvSpPr>
            <p:nvPr/>
          </p:nvSpPr>
          <p:spPr bwMode="auto">
            <a:xfrm>
              <a:off x="2340" y="731"/>
              <a:ext cx="1488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en-US" altLang="zh-TW" sz="2400" b="1">
                  <a:latin typeface="標楷體" pitchFamily="65" charset="-120"/>
                  <a:ea typeface="標楷體" pitchFamily="65" charset="-120"/>
                </a:rPr>
                <a:t>△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04" y="752"/>
              <a:ext cx="2380" cy="1308"/>
              <a:chOff x="3704" y="752"/>
              <a:chExt cx="2380" cy="1308"/>
            </a:xfrm>
          </p:grpSpPr>
          <p:sp>
            <p:nvSpPr>
              <p:cNvPr id="28727" name="Text Box 7"/>
              <p:cNvSpPr txBox="1">
                <a:spLocks noChangeArrowheads="1"/>
              </p:cNvSpPr>
              <p:nvPr/>
            </p:nvSpPr>
            <p:spPr bwMode="auto">
              <a:xfrm>
                <a:off x="5208" y="1332"/>
                <a:ext cx="87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762000">
                  <a:spcBef>
                    <a:spcPct val="50000"/>
                  </a:spcBef>
                </a:pPr>
                <a:r>
                  <a:rPr lang="zh-TW" altLang="en-US" sz="2400">
                    <a:latin typeface="標楷體" pitchFamily="65" charset="-120"/>
                    <a:ea typeface="標楷體" pitchFamily="65" charset="-120"/>
                  </a:rPr>
                  <a:t>時間</a:t>
                </a:r>
              </a:p>
            </p:txBody>
          </p: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3704" y="752"/>
                <a:ext cx="2264" cy="1308"/>
                <a:chOff x="3704" y="752"/>
                <a:chExt cx="2264" cy="1308"/>
              </a:xfrm>
            </p:grpSpPr>
            <p:sp>
              <p:nvSpPr>
                <p:cNvPr id="2872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3704" y="764"/>
                  <a:ext cx="0" cy="12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2873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176" y="992"/>
                  <a:ext cx="1084" cy="28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defTabSz="762000">
                    <a:spcBef>
                      <a:spcPct val="50000"/>
                    </a:spcBef>
                  </a:pPr>
                  <a:r>
                    <a:rPr lang="zh-TW" altLang="en-US" sz="2400">
                      <a:latin typeface="標楷體" pitchFamily="65" charset="-120"/>
                      <a:ea typeface="標楷體" pitchFamily="65" charset="-120"/>
                    </a:rPr>
                    <a:t>一戰功成</a:t>
                  </a:r>
                </a:p>
              </p:txBody>
            </p:sp>
            <p:sp>
              <p:nvSpPr>
                <p:cNvPr id="2873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040" y="1484"/>
                  <a:ext cx="1344" cy="28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defTabSz="762000">
                    <a:spcBef>
                      <a:spcPct val="50000"/>
                    </a:spcBef>
                  </a:pPr>
                  <a:r>
                    <a:rPr lang="zh-TW" altLang="en-US" sz="2400">
                      <a:latin typeface="標楷體" pitchFamily="65" charset="-120"/>
                      <a:ea typeface="標楷體" pitchFamily="65" charset="-120"/>
                    </a:rPr>
                    <a:t>一夕滅亡</a:t>
                  </a:r>
                </a:p>
              </p:txBody>
            </p:sp>
            <p:sp>
              <p:nvSpPr>
                <p:cNvPr id="28732" name="Freeform 12"/>
                <p:cNvSpPr>
                  <a:spLocks/>
                </p:cNvSpPr>
                <p:nvPr/>
              </p:nvSpPr>
              <p:spPr bwMode="auto">
                <a:xfrm>
                  <a:off x="3764" y="752"/>
                  <a:ext cx="1872" cy="576"/>
                </a:xfrm>
                <a:custGeom>
                  <a:avLst/>
                  <a:gdLst>
                    <a:gd name="T0" fmla="*/ 0 w 1872"/>
                    <a:gd name="T1" fmla="*/ 576 h 576"/>
                    <a:gd name="T2" fmla="*/ 1440 w 1872"/>
                    <a:gd name="T3" fmla="*/ 480 h 576"/>
                    <a:gd name="T4" fmla="*/ 1872 w 1872"/>
                    <a:gd name="T5" fmla="*/ 0 h 576"/>
                    <a:gd name="T6" fmla="*/ 0 60000 65536"/>
                    <a:gd name="T7" fmla="*/ 0 60000 65536"/>
                    <a:gd name="T8" fmla="*/ 0 60000 65536"/>
                    <a:gd name="T9" fmla="*/ 0 w 1872"/>
                    <a:gd name="T10" fmla="*/ 0 h 576"/>
                    <a:gd name="T11" fmla="*/ 1872 w 1872"/>
                    <a:gd name="T12" fmla="*/ 576 h 5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72" h="576">
                      <a:moveTo>
                        <a:pt x="0" y="576"/>
                      </a:moveTo>
                      <a:cubicBezTo>
                        <a:pt x="564" y="576"/>
                        <a:pt x="1128" y="576"/>
                        <a:pt x="1440" y="480"/>
                      </a:cubicBezTo>
                      <a:cubicBezTo>
                        <a:pt x="1752" y="384"/>
                        <a:pt x="1812" y="192"/>
                        <a:pt x="1872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28733" name="Freeform 13"/>
                <p:cNvSpPr>
                  <a:spLocks/>
                </p:cNvSpPr>
                <p:nvPr/>
              </p:nvSpPr>
              <p:spPr bwMode="auto">
                <a:xfrm flipV="1">
                  <a:off x="3704" y="1484"/>
                  <a:ext cx="1872" cy="576"/>
                </a:xfrm>
                <a:custGeom>
                  <a:avLst/>
                  <a:gdLst>
                    <a:gd name="T0" fmla="*/ 0 w 1872"/>
                    <a:gd name="T1" fmla="*/ 576 h 576"/>
                    <a:gd name="T2" fmla="*/ 1440 w 1872"/>
                    <a:gd name="T3" fmla="*/ 480 h 576"/>
                    <a:gd name="T4" fmla="*/ 1872 w 1872"/>
                    <a:gd name="T5" fmla="*/ 0 h 576"/>
                    <a:gd name="T6" fmla="*/ 0 60000 65536"/>
                    <a:gd name="T7" fmla="*/ 0 60000 65536"/>
                    <a:gd name="T8" fmla="*/ 0 60000 65536"/>
                    <a:gd name="T9" fmla="*/ 0 w 1872"/>
                    <a:gd name="T10" fmla="*/ 0 h 576"/>
                    <a:gd name="T11" fmla="*/ 1872 w 1872"/>
                    <a:gd name="T12" fmla="*/ 576 h 57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872" h="576">
                      <a:moveTo>
                        <a:pt x="0" y="576"/>
                      </a:moveTo>
                      <a:cubicBezTo>
                        <a:pt x="564" y="576"/>
                        <a:pt x="1128" y="576"/>
                        <a:pt x="1440" y="480"/>
                      </a:cubicBezTo>
                      <a:cubicBezTo>
                        <a:pt x="1752" y="384"/>
                        <a:pt x="1812" y="192"/>
                        <a:pt x="1872" y="0"/>
                      </a:cubicBez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28734" name="Line 14"/>
                <p:cNvSpPr>
                  <a:spLocks noChangeShapeType="1"/>
                </p:cNvSpPr>
                <p:nvPr/>
              </p:nvSpPr>
              <p:spPr bwMode="auto">
                <a:xfrm>
                  <a:off x="3712" y="1388"/>
                  <a:ext cx="225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</p:grpSp>
      <p:sp>
        <p:nvSpPr>
          <p:cNvPr id="802831" name="Text Box 15"/>
          <p:cNvSpPr txBox="1">
            <a:spLocks noChangeArrowheads="1"/>
          </p:cNvSpPr>
          <p:nvPr/>
        </p:nvSpPr>
        <p:spPr bwMode="auto">
          <a:xfrm>
            <a:off x="457200" y="5621338"/>
            <a:ext cx="7875588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70000"/>
              </a:lnSpc>
              <a:spcBef>
                <a:spcPct val="50000"/>
              </a:spcBef>
            </a:pP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描述：始終</a:t>
            </a:r>
          </a:p>
          <a:p>
            <a:pPr defTabSz="762000">
              <a:lnSpc>
                <a:spcPct val="30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      矯枉過正，波動不己，系統反彈，振盪不止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582988" y="4076700"/>
            <a:ext cx="5256212" cy="1924050"/>
            <a:chOff x="2257" y="2568"/>
            <a:chExt cx="3311" cy="1212"/>
          </a:xfrm>
        </p:grpSpPr>
        <p:graphicFrame>
          <p:nvGraphicFramePr>
            <p:cNvPr id="28676" name="Object 17"/>
            <p:cNvGraphicFramePr>
              <a:graphicFrameLocks noChangeAspect="1"/>
            </p:cNvGraphicFramePr>
            <p:nvPr/>
          </p:nvGraphicFramePr>
          <p:xfrm>
            <a:off x="3519" y="2699"/>
            <a:ext cx="1944" cy="860"/>
          </p:xfrm>
          <a:graphic>
            <a:graphicData uri="http://schemas.openxmlformats.org/presentationml/2006/ole">
              <p:oleObj spid="_x0000_s6148" name="點陣圖影像" r:id="rId3" imgW="2924583" imgH="1486107" progId="PBrush">
                <p:embed/>
              </p:oleObj>
            </a:graphicData>
          </a:graphic>
        </p:graphicFrame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3523" y="2632"/>
              <a:ext cx="2045" cy="1148"/>
              <a:chOff x="3832" y="2592"/>
              <a:chExt cx="2256" cy="1248"/>
            </a:xfrm>
          </p:grpSpPr>
          <p:sp>
            <p:nvSpPr>
              <p:cNvPr id="28723" name="Line 19"/>
              <p:cNvSpPr>
                <a:spLocks noChangeShapeType="1"/>
              </p:cNvSpPr>
              <p:nvPr/>
            </p:nvSpPr>
            <p:spPr bwMode="auto">
              <a:xfrm flipV="1">
                <a:off x="3832" y="2592"/>
                <a:ext cx="0" cy="1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724" name="Line 20"/>
              <p:cNvSpPr>
                <a:spLocks noChangeShapeType="1"/>
              </p:cNvSpPr>
              <p:nvPr/>
            </p:nvSpPr>
            <p:spPr bwMode="auto">
              <a:xfrm>
                <a:off x="3832" y="3216"/>
                <a:ext cx="22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8719" name="Text Box 21"/>
            <p:cNvSpPr txBox="1">
              <a:spLocks noChangeArrowheads="1"/>
            </p:cNvSpPr>
            <p:nvPr/>
          </p:nvSpPr>
          <p:spPr bwMode="auto">
            <a:xfrm>
              <a:off x="2257" y="2568"/>
              <a:ext cx="1255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en-US" altLang="zh-TW" sz="24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․</a:t>
              </a:r>
              <a:r>
                <a:rPr lang="zh-TW" altLang="en-US" sz="24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變數行為：</a:t>
              </a:r>
            </a:p>
          </p:txBody>
        </p:sp>
        <p:sp>
          <p:nvSpPr>
            <p:cNvPr id="28720" name="Text Box 22"/>
            <p:cNvSpPr txBox="1">
              <a:spLocks noChangeArrowheads="1"/>
            </p:cNvSpPr>
            <p:nvPr/>
          </p:nvSpPr>
          <p:spPr bwMode="auto">
            <a:xfrm>
              <a:off x="3030" y="2997"/>
              <a:ext cx="565" cy="4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80000"/>
                </a:lnSpc>
                <a:spcBef>
                  <a:spcPct val="50000"/>
                </a:spcBef>
              </a:pPr>
              <a:r>
                <a:rPr lang="zh-TW" altLang="en-US" sz="24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隱含目標</a:t>
              </a:r>
            </a:p>
          </p:txBody>
        </p:sp>
        <p:sp>
          <p:nvSpPr>
            <p:cNvPr id="28721" name="Text Box 23"/>
            <p:cNvSpPr txBox="1">
              <a:spLocks noChangeArrowheads="1"/>
            </p:cNvSpPr>
            <p:nvPr/>
          </p:nvSpPr>
          <p:spPr bwMode="auto">
            <a:xfrm>
              <a:off x="4270" y="2677"/>
              <a:ext cx="957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反覆調適</a:t>
              </a:r>
            </a:p>
          </p:txBody>
        </p:sp>
        <p:sp>
          <p:nvSpPr>
            <p:cNvPr id="28722" name="Text Box 24"/>
            <p:cNvSpPr txBox="1">
              <a:spLocks noChangeArrowheads="1"/>
            </p:cNvSpPr>
            <p:nvPr/>
          </p:nvSpPr>
          <p:spPr bwMode="auto">
            <a:xfrm>
              <a:off x="4999" y="3188"/>
              <a:ext cx="554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57200" y="1079500"/>
            <a:ext cx="3221038" cy="1854200"/>
            <a:chOff x="288" y="680"/>
            <a:chExt cx="2029" cy="1168"/>
          </a:xfrm>
        </p:grpSpPr>
        <p:sp>
          <p:nvSpPr>
            <p:cNvPr id="28701" name="Oval 26"/>
            <p:cNvSpPr>
              <a:spLocks noChangeArrowheads="1"/>
            </p:cNvSpPr>
            <p:nvPr/>
          </p:nvSpPr>
          <p:spPr bwMode="auto">
            <a:xfrm>
              <a:off x="1439" y="888"/>
              <a:ext cx="796" cy="912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702" name="Text Box 27"/>
            <p:cNvSpPr txBox="1">
              <a:spLocks noChangeArrowheads="1"/>
            </p:cNvSpPr>
            <p:nvPr/>
          </p:nvSpPr>
          <p:spPr bwMode="auto">
            <a:xfrm>
              <a:off x="288" y="680"/>
              <a:ext cx="1256" cy="3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120000"/>
                </a:lnSpc>
                <a:spcBef>
                  <a:spcPct val="50000"/>
                </a:spcBef>
              </a:pPr>
              <a:r>
                <a:rPr lang="en-US" altLang="zh-TW" sz="2400" b="1">
                  <a:latin typeface="標楷體" pitchFamily="65" charset="-120"/>
                  <a:ea typeface="標楷體" pitchFamily="65" charset="-120"/>
                </a:rPr>
                <a:t>△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增強環路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28703" name="Line 28"/>
            <p:cNvSpPr>
              <a:spLocks noChangeShapeType="1"/>
            </p:cNvSpPr>
            <p:nvPr/>
          </p:nvSpPr>
          <p:spPr bwMode="auto">
            <a:xfrm rot="-1897405">
              <a:off x="1628" y="924"/>
              <a:ext cx="125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1345" y="1284"/>
              <a:ext cx="126" cy="144"/>
              <a:chOff x="3744" y="1056"/>
              <a:chExt cx="192" cy="192"/>
            </a:xfrm>
          </p:grpSpPr>
          <p:sp>
            <p:nvSpPr>
              <p:cNvPr id="28715" name="Oval 30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716" name="Line 31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717" name="Line 32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9" name="Group 33"/>
            <p:cNvGrpSpPr>
              <a:grpSpLocks/>
            </p:cNvGrpSpPr>
            <p:nvPr/>
          </p:nvGrpSpPr>
          <p:grpSpPr bwMode="auto">
            <a:xfrm>
              <a:off x="2141" y="1452"/>
              <a:ext cx="125" cy="144"/>
              <a:chOff x="3744" y="1056"/>
              <a:chExt cx="192" cy="192"/>
            </a:xfrm>
          </p:grpSpPr>
          <p:sp>
            <p:nvSpPr>
              <p:cNvPr id="28712" name="Oval 34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713" name="Line 35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714" name="Line 36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8706" name="Line 37"/>
            <p:cNvSpPr>
              <a:spLocks noChangeShapeType="1"/>
            </p:cNvSpPr>
            <p:nvPr/>
          </p:nvSpPr>
          <p:spPr bwMode="auto">
            <a:xfrm rot="-1897405" flipH="1" flipV="1">
              <a:off x="1952" y="1752"/>
              <a:ext cx="126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707" name="Line 38"/>
            <p:cNvSpPr>
              <a:spLocks noChangeShapeType="1"/>
            </p:cNvSpPr>
            <p:nvPr/>
          </p:nvSpPr>
          <p:spPr bwMode="auto">
            <a:xfrm flipH="1">
              <a:off x="1827" y="1294"/>
              <a:ext cx="0" cy="138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708" name="Line 39"/>
            <p:cNvSpPr>
              <a:spLocks noChangeShapeType="1"/>
            </p:cNvSpPr>
            <p:nvPr/>
          </p:nvSpPr>
          <p:spPr bwMode="auto">
            <a:xfrm rot="5400000" flipH="1">
              <a:off x="1828" y="1300"/>
              <a:ext cx="0" cy="125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28675" name="Object 40"/>
            <p:cNvGraphicFramePr>
              <a:graphicFrameLocks noChangeAspect="1"/>
            </p:cNvGraphicFramePr>
            <p:nvPr/>
          </p:nvGraphicFramePr>
          <p:xfrm>
            <a:off x="2160" y="1152"/>
            <a:ext cx="157" cy="72"/>
          </p:xfrm>
          <a:graphic>
            <a:graphicData uri="http://schemas.openxmlformats.org/presentationml/2006/ole">
              <p:oleObj spid="_x0000_s6147" name="點陣圖影像" r:id="rId4" imgW="285866" imgH="114467" progId="PBrush">
                <p:embed/>
              </p:oleObj>
            </a:graphicData>
          </a:graphic>
        </p:graphicFrame>
        <p:sp>
          <p:nvSpPr>
            <p:cNvPr id="28709" name="Rectangle 41"/>
            <p:cNvSpPr>
              <a:spLocks noChangeArrowheads="1"/>
            </p:cNvSpPr>
            <p:nvPr/>
          </p:nvSpPr>
          <p:spPr bwMode="auto">
            <a:xfrm>
              <a:off x="1730" y="1560"/>
              <a:ext cx="209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400" b="1">
                  <a:latin typeface="標楷體" pitchFamily="65" charset="-120"/>
                  <a:ea typeface="標楷體" pitchFamily="65" charset="-120"/>
                </a:rPr>
                <a:t>B</a:t>
              </a:r>
            </a:p>
          </p:txBody>
        </p:sp>
        <p:sp>
          <p:nvSpPr>
            <p:cNvPr id="28710" name="Rectangle 42"/>
            <p:cNvSpPr>
              <a:spLocks noChangeArrowheads="1"/>
            </p:cNvSpPr>
            <p:nvPr/>
          </p:nvSpPr>
          <p:spPr bwMode="auto">
            <a:xfrm>
              <a:off x="1730" y="828"/>
              <a:ext cx="209" cy="2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400" b="1">
                  <a:latin typeface="標楷體" pitchFamily="65" charset="-120"/>
                  <a:ea typeface="標楷體" pitchFamily="65" charset="-120"/>
                </a:rPr>
                <a:t>A</a:t>
              </a:r>
            </a:p>
          </p:txBody>
        </p:sp>
        <p:sp>
          <p:nvSpPr>
            <p:cNvPr id="28711" name="Freeform 43"/>
            <p:cNvSpPr>
              <a:spLocks/>
            </p:cNvSpPr>
            <p:nvPr/>
          </p:nvSpPr>
          <p:spPr bwMode="auto">
            <a:xfrm>
              <a:off x="1728" y="1200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457200" y="4038600"/>
            <a:ext cx="3246438" cy="1681163"/>
            <a:chOff x="288" y="2544"/>
            <a:chExt cx="2045" cy="1059"/>
          </a:xfrm>
        </p:grpSpPr>
        <p:sp>
          <p:nvSpPr>
            <p:cNvPr id="28685" name="Text Box 45"/>
            <p:cNvSpPr txBox="1">
              <a:spLocks noChangeArrowheads="1"/>
            </p:cNvSpPr>
            <p:nvPr/>
          </p:nvSpPr>
          <p:spPr bwMode="auto">
            <a:xfrm>
              <a:off x="288" y="2544"/>
              <a:ext cx="1272" cy="33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lnSpc>
                  <a:spcPct val="120000"/>
                </a:lnSpc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․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調節環路：</a:t>
              </a:r>
            </a:p>
          </p:txBody>
        </p:sp>
        <p:sp>
          <p:nvSpPr>
            <p:cNvPr id="28686" name="Rectangle 46"/>
            <p:cNvSpPr>
              <a:spLocks noChangeArrowheads="1"/>
            </p:cNvSpPr>
            <p:nvPr/>
          </p:nvSpPr>
          <p:spPr bwMode="auto">
            <a:xfrm>
              <a:off x="1713" y="2595"/>
              <a:ext cx="217" cy="289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/>
              <a:r>
                <a:rPr lang="en-US" altLang="zh-TW" sz="2400" b="1">
                  <a:solidFill>
                    <a:schemeClr val="hlink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</a:p>
          </p:txBody>
        </p:sp>
        <p:sp>
          <p:nvSpPr>
            <p:cNvPr id="28687" name="Oval 47"/>
            <p:cNvSpPr>
              <a:spLocks noChangeArrowheads="1"/>
            </p:cNvSpPr>
            <p:nvPr/>
          </p:nvSpPr>
          <p:spPr bwMode="auto">
            <a:xfrm>
              <a:off x="1452" y="2717"/>
              <a:ext cx="827" cy="83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688" name="Line 48"/>
            <p:cNvSpPr>
              <a:spLocks noChangeShapeType="1"/>
            </p:cNvSpPr>
            <p:nvPr/>
          </p:nvSpPr>
          <p:spPr bwMode="auto">
            <a:xfrm rot="-1897405">
              <a:off x="1626" y="2765"/>
              <a:ext cx="130" cy="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689" name="Line 49"/>
            <p:cNvSpPr>
              <a:spLocks noChangeShapeType="1"/>
            </p:cNvSpPr>
            <p:nvPr/>
          </p:nvSpPr>
          <p:spPr bwMode="auto">
            <a:xfrm rot="-1897405" flipH="1" flipV="1">
              <a:off x="1963" y="3515"/>
              <a:ext cx="131" cy="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1" name="Group 50"/>
            <p:cNvGrpSpPr>
              <a:grpSpLocks/>
            </p:cNvGrpSpPr>
            <p:nvPr/>
          </p:nvGrpSpPr>
          <p:grpSpPr bwMode="auto">
            <a:xfrm>
              <a:off x="2170" y="3206"/>
              <a:ext cx="130" cy="132"/>
              <a:chOff x="1488" y="1104"/>
              <a:chExt cx="144" cy="144"/>
            </a:xfrm>
          </p:grpSpPr>
          <p:sp>
            <p:nvSpPr>
              <p:cNvPr id="28699" name="Oval 51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700" name="Line 52"/>
              <p:cNvSpPr>
                <a:spLocks noChangeShapeType="1"/>
              </p:cNvSpPr>
              <p:nvPr/>
            </p:nvSpPr>
            <p:spPr bwMode="auto">
              <a:xfrm rot="-5400000">
                <a:off x="1560" y="1104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8691" name="Line 53"/>
            <p:cNvSpPr>
              <a:spLocks noChangeShapeType="1"/>
            </p:cNvSpPr>
            <p:nvPr/>
          </p:nvSpPr>
          <p:spPr bwMode="auto">
            <a:xfrm rot="-5400000">
              <a:off x="1837" y="3122"/>
              <a:ext cx="0" cy="102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aphicFrame>
          <p:nvGraphicFramePr>
            <p:cNvPr id="28674" name="Object 54"/>
            <p:cNvGraphicFramePr>
              <a:graphicFrameLocks noChangeAspect="1"/>
            </p:cNvGraphicFramePr>
            <p:nvPr/>
          </p:nvGraphicFramePr>
          <p:xfrm>
            <a:off x="2170" y="2986"/>
            <a:ext cx="163" cy="66"/>
          </p:xfrm>
          <a:graphic>
            <a:graphicData uri="http://schemas.openxmlformats.org/presentationml/2006/ole">
              <p:oleObj spid="_x0000_s6146" name="點陣圖影像" r:id="rId5" imgW="285866" imgH="114467" progId="PBrush">
                <p:embed/>
              </p:oleObj>
            </a:graphicData>
          </a:graphic>
        </p:graphicFrame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1343" y="3096"/>
              <a:ext cx="131" cy="132"/>
              <a:chOff x="3744" y="1056"/>
              <a:chExt cx="192" cy="192"/>
            </a:xfrm>
          </p:grpSpPr>
          <p:sp>
            <p:nvSpPr>
              <p:cNvPr id="28696" name="Oval 56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192" cy="19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697" name="Line 57"/>
              <p:cNvSpPr>
                <a:spLocks noChangeShapeType="1"/>
              </p:cNvSpPr>
              <p:nvPr/>
            </p:nvSpPr>
            <p:spPr bwMode="auto">
              <a:xfrm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8698" name="Line 58"/>
              <p:cNvSpPr>
                <a:spLocks noChangeShapeType="1"/>
              </p:cNvSpPr>
              <p:nvPr/>
            </p:nvSpPr>
            <p:spPr bwMode="auto">
              <a:xfrm rot="-5400000">
                <a:off x="3840" y="1056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8693" name="Rectangle 59"/>
            <p:cNvSpPr>
              <a:spLocks noChangeArrowheads="1"/>
            </p:cNvSpPr>
            <p:nvPr/>
          </p:nvSpPr>
          <p:spPr bwMode="auto">
            <a:xfrm>
              <a:off x="1732" y="2677"/>
              <a:ext cx="218" cy="26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400" b="1">
                  <a:latin typeface="標楷體" pitchFamily="65" charset="-120"/>
                  <a:ea typeface="標楷體" pitchFamily="65" charset="-120"/>
                </a:rPr>
                <a:t>A</a:t>
              </a:r>
            </a:p>
          </p:txBody>
        </p:sp>
        <p:sp>
          <p:nvSpPr>
            <p:cNvPr id="28694" name="Rectangle 60"/>
            <p:cNvSpPr>
              <a:spLocks noChangeArrowheads="1"/>
            </p:cNvSpPr>
            <p:nvPr/>
          </p:nvSpPr>
          <p:spPr bwMode="auto">
            <a:xfrm>
              <a:off x="1732" y="3338"/>
              <a:ext cx="218" cy="2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defTabSz="762000"/>
              <a:r>
                <a:rPr lang="en-US" altLang="zh-TW" sz="2400" b="1">
                  <a:latin typeface="標楷體" pitchFamily="65" charset="-120"/>
                  <a:ea typeface="標楷體" pitchFamily="65" charset="-120"/>
                </a:rPr>
                <a:t>B</a:t>
              </a:r>
            </a:p>
          </p:txBody>
        </p:sp>
        <p:sp>
          <p:nvSpPr>
            <p:cNvPr id="28695" name="Freeform 61"/>
            <p:cNvSpPr>
              <a:spLocks/>
            </p:cNvSpPr>
            <p:nvPr/>
          </p:nvSpPr>
          <p:spPr bwMode="auto">
            <a:xfrm>
              <a:off x="1728" y="3024"/>
              <a:ext cx="248" cy="208"/>
            </a:xfrm>
            <a:custGeom>
              <a:avLst/>
              <a:gdLst>
                <a:gd name="T0" fmla="*/ 0 w 248"/>
                <a:gd name="T1" fmla="*/ 112 h 208"/>
                <a:gd name="T2" fmla="*/ 48 w 248"/>
                <a:gd name="T3" fmla="*/ 16 h 208"/>
                <a:gd name="T4" fmla="*/ 192 w 248"/>
                <a:gd name="T5" fmla="*/ 16 h 208"/>
                <a:gd name="T6" fmla="*/ 240 w 248"/>
                <a:gd name="T7" fmla="*/ 112 h 208"/>
                <a:gd name="T8" fmla="*/ 240 w 248"/>
                <a:gd name="T9" fmla="*/ 160 h 208"/>
                <a:gd name="T10" fmla="*/ 192 w 248"/>
                <a:gd name="T11" fmla="*/ 208 h 2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8"/>
                <a:gd name="T19" fmla="*/ 0 h 208"/>
                <a:gd name="T20" fmla="*/ 248 w 248"/>
                <a:gd name="T21" fmla="*/ 208 h 20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8" h="208">
                  <a:moveTo>
                    <a:pt x="0" y="112"/>
                  </a:moveTo>
                  <a:cubicBezTo>
                    <a:pt x="8" y="72"/>
                    <a:pt x="16" y="32"/>
                    <a:pt x="48" y="16"/>
                  </a:cubicBezTo>
                  <a:cubicBezTo>
                    <a:pt x="80" y="0"/>
                    <a:pt x="160" y="0"/>
                    <a:pt x="192" y="16"/>
                  </a:cubicBezTo>
                  <a:cubicBezTo>
                    <a:pt x="224" y="32"/>
                    <a:pt x="232" y="88"/>
                    <a:pt x="240" y="112"/>
                  </a:cubicBezTo>
                  <a:cubicBezTo>
                    <a:pt x="248" y="136"/>
                    <a:pt x="248" y="144"/>
                    <a:pt x="240" y="160"/>
                  </a:cubicBezTo>
                  <a:cubicBezTo>
                    <a:pt x="232" y="176"/>
                    <a:pt x="200" y="200"/>
                    <a:pt x="192" y="208"/>
                  </a:cubicBezTo>
                </a:path>
              </a:pathLst>
            </a:custGeom>
            <a:noFill/>
            <a:ln w="38100" cap="sq">
              <a:solidFill>
                <a:srgbClr val="00FFCC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028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9" grpId="0" autoUpdateAnimBg="0"/>
      <p:bldP spid="8028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/>
              <a:t>分析真實世界的複雜性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500174"/>
            <a:ext cx="7715250" cy="4500562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細節性複雜 </a:t>
            </a:r>
            <a:r>
              <a:rPr lang="en-US" altLang="zh-TW" sz="2000" dirty="0" smtClean="0"/>
              <a:t>( detailed complexity ) </a:t>
            </a:r>
            <a:r>
              <a:rPr lang="en-US" altLang="zh-TW" sz="2000" dirty="0" smtClean="0">
                <a:sym typeface="Wingdings" pitchFamily="2" charset="2"/>
              </a:rPr>
              <a:t> break-down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動態性複雜 </a:t>
            </a:r>
            <a:r>
              <a:rPr lang="en-US" altLang="zh-TW" sz="2000" dirty="0" smtClean="0"/>
              <a:t>( dynamic complexity ) </a:t>
            </a:r>
            <a:r>
              <a:rPr lang="en-US" altLang="zh-TW" sz="2000" dirty="0" smtClean="0">
                <a:sym typeface="Wingdings" pitchFamily="2" charset="2"/>
              </a:rPr>
              <a:t> integrated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系統分析法的問題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解構式作為，只適合處理問題的片段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無法用來解釋長時間的</a:t>
            </a:r>
            <a:r>
              <a:rPr lang="en-US" altLang="zh-TW" sz="2000" dirty="0" smtClean="0"/>
              <a:t>『</a:t>
            </a:r>
            <a:r>
              <a:rPr lang="zh-TW" altLang="en-US" sz="2000" dirty="0" smtClean="0"/>
              <a:t>整體性故障</a:t>
            </a:r>
            <a:r>
              <a:rPr lang="en-US" altLang="zh-TW" sz="2000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只能用來處理細節性複雜，無法處理動態性複雜。</a:t>
            </a:r>
          </a:p>
          <a:p>
            <a:pPr eaLnBrk="1" hangingPunct="1"/>
            <a:r>
              <a:rPr lang="zh-TW" altLang="en-US" sz="2400" b="1" dirty="0" smtClean="0"/>
              <a:t>使用比系統分析更好的方式來理解真實世界的複雜性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當相同的行動在短期和長期有相當的不同的結果，其中必定</a:t>
            </a:r>
            <a:r>
              <a:rPr lang="zh-TW" altLang="en-US" sz="2000" b="1" u="sng" dirty="0" smtClean="0"/>
              <a:t>牽涉了動態性複雜</a:t>
            </a:r>
            <a:r>
              <a:rPr lang="zh-TW" altLang="en-US" sz="2000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尋找槓桿解 ── 用最小的反應，對系統產生最好的效果，也同時兼顧平衡狀態</a:t>
            </a:r>
            <a:endParaRPr lang="en-US" altLang="zh-TW" sz="2000" dirty="0" smtClean="0"/>
          </a:p>
        </p:txBody>
      </p:sp>
      <p:sp>
        <p:nvSpPr>
          <p:cNvPr id="503812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C1E4598D-BC11-4CE4-AD98-29A452FD4446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3814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3813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F8A2BD-04EE-4971-9607-089E3BBCECB3}" type="slidenum">
              <a:rPr lang="en-US" altLang="zh-TW" smtClean="0">
                <a:ea typeface="新細明體" charset="-120"/>
              </a:rPr>
              <a:pPr/>
              <a:t>4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  <a:latin typeface="+mn-ea"/>
                <a:ea typeface="+mn-ea"/>
                <a:cs typeface="Arial Unicode MS" pitchFamily="34" charset="-120"/>
              </a:rPr>
              <a:t>系統思考 </a:t>
            </a:r>
            <a:r>
              <a:rPr lang="en-US" altLang="zh-TW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</a:t>
            </a:r>
            <a:r>
              <a:rPr lang="en-US" altLang="zh-TW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Systems </a:t>
            </a:r>
            <a:r>
              <a:rPr lang="en-US" altLang="zh-TW" b="1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Thinking)</a:t>
            </a:r>
            <a:endParaRPr lang="zh-TW" altLang="en-US" b="1" dirty="0" smtClean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643050"/>
            <a:ext cx="7500938" cy="4000500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來自於工程學的概念── </a:t>
            </a:r>
            <a:endParaRPr lang="en-US" altLang="zh-TW" sz="2400" b="1" dirty="0" smtClean="0"/>
          </a:p>
          <a:p>
            <a:pPr lvl="1" eaLnBrk="1" hangingPunct="1"/>
            <a:r>
              <a:rPr lang="en-US" altLang="zh-TW" sz="2000" dirty="0" smtClean="0"/>
              <a:t>『</a:t>
            </a:r>
            <a:r>
              <a:rPr lang="zh-TW" altLang="en-US" sz="2000" dirty="0" smtClean="0"/>
              <a:t>系統動力學</a:t>
            </a:r>
            <a:r>
              <a:rPr lang="en-US" altLang="zh-TW" sz="2000" dirty="0" smtClean="0"/>
              <a:t>』( System Dynamics</a:t>
            </a:r>
            <a:r>
              <a:rPr lang="en-US" altLang="zh-TW" sz="2000" b="1" dirty="0" smtClean="0"/>
              <a:t>)</a:t>
            </a:r>
          </a:p>
          <a:p>
            <a:pPr lvl="1" eaLnBrk="1" hangingPunct="1"/>
            <a:r>
              <a:rPr lang="zh-TW" altLang="en-US" sz="2000" dirty="0" smtClean="0"/>
              <a:t>引用工程控制論的回饋機制 </a:t>
            </a:r>
            <a:r>
              <a:rPr lang="en-US" altLang="zh-TW" sz="2000" dirty="0" smtClean="0"/>
              <a:t>( feedback )</a:t>
            </a:r>
          </a:p>
          <a:p>
            <a:pPr eaLnBrk="1" hangingPunct="1"/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以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系統</a:t>
            </a:r>
            <a:r>
              <a:rPr lang="en-US" altLang="zh-TW" sz="2400" b="1" dirty="0" smtClean="0"/>
              <a:t>』</a:t>
            </a:r>
            <a:r>
              <a:rPr lang="zh-TW" altLang="en-US" sz="2400" b="1" dirty="0" smtClean="0"/>
              <a:t> 構面來看事情 ，探討</a:t>
            </a:r>
            <a:r>
              <a:rPr lang="en-US" altLang="zh-TW" sz="2400" b="1" dirty="0" smtClean="0"/>
              <a:t>『</a:t>
            </a:r>
            <a:r>
              <a:rPr lang="zh-TW" altLang="en-US" sz="2400" b="1" dirty="0" smtClean="0"/>
              <a:t>整體性故障</a:t>
            </a:r>
            <a:r>
              <a:rPr lang="en-US" altLang="zh-TW" sz="2400" b="1" dirty="0" smtClean="0"/>
              <a:t>』</a:t>
            </a:r>
          </a:p>
          <a:p>
            <a:pPr lvl="1" eaLnBrk="1" hangingPunct="1"/>
            <a:r>
              <a:rPr lang="zh-TW" altLang="en-US" sz="2000" dirty="0" smtClean="0"/>
              <a:t>避免以偏蓋全、以管窺天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幫助清楚的看見複雜事件背後運作的簡單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結構</a:t>
            </a:r>
            <a:r>
              <a:rPr lang="zh-TW" altLang="en-US" sz="2400" b="1" dirty="0" smtClean="0"/>
              <a:t>。</a:t>
            </a:r>
          </a:p>
          <a:p>
            <a:pPr lvl="1" eaLnBrk="1" hangingPunct="1"/>
            <a:r>
              <a:rPr lang="zh-TW" altLang="en-US" sz="2000" dirty="0" smtClean="0"/>
              <a:t>觀察一連串的變化過程，而非片段的一幕一幕的個別事件。</a:t>
            </a:r>
          </a:p>
          <a:p>
            <a:pPr lvl="1" eaLnBrk="1" hangingPunct="1"/>
            <a:r>
              <a:rPr lang="zh-TW" altLang="en-US" sz="2000" dirty="0" smtClean="0"/>
              <a:t>要看因果的動環，而非線段式的因果關係。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長遠的視野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短期內不重要的影響力往往會被忽視，它們只會長期之後回來纏著你。</a:t>
            </a:r>
          </a:p>
        </p:txBody>
      </p:sp>
      <p:sp>
        <p:nvSpPr>
          <p:cNvPr id="504836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9875F29-5437-4009-9020-176981A7775C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4838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4837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26D53-73EC-42FD-A7D4-6C993C71038A}" type="slidenum">
              <a:rPr lang="en-US" altLang="zh-TW" smtClean="0">
                <a:ea typeface="新細明體" charset="-120"/>
              </a:rPr>
              <a:pPr/>
              <a:t>5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chemeClr val="tx1"/>
                </a:solidFill>
              </a:rPr>
              <a:t>系統思考的基本元件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idx="1"/>
          </p:nvPr>
        </p:nvSpPr>
        <p:spPr>
          <a:xfrm>
            <a:off x="857224" y="1571612"/>
            <a:ext cx="7786688" cy="4572000"/>
          </a:xfrm>
        </p:spPr>
        <p:txBody>
          <a:bodyPr/>
          <a:lstStyle/>
          <a:p>
            <a:pPr eaLnBrk="1" hangingPunct="1"/>
            <a:r>
              <a:rPr lang="zh-TW" altLang="en-US" sz="2000" b="1" dirty="0" smtClean="0"/>
              <a:t>回饋環路</a:t>
            </a:r>
          </a:p>
          <a:p>
            <a:pPr lvl="1" eaLnBrk="1" hangingPunct="1"/>
            <a:r>
              <a:rPr lang="zh-TW" altLang="en-US" sz="1800" b="1" dirty="0" smtClean="0"/>
              <a:t>增強環路</a:t>
            </a:r>
            <a:r>
              <a:rPr lang="en-US" altLang="zh-TW" sz="1800" b="1" dirty="0" smtClean="0"/>
              <a:t>(reinforcing feedback)</a:t>
            </a:r>
          </a:p>
          <a:p>
            <a:pPr lvl="2" eaLnBrk="1" hangingPunct="1"/>
            <a:r>
              <a:rPr lang="zh-TW" altLang="en-US" sz="1600" dirty="0" smtClean="0"/>
              <a:t>改變系統的力量，是不斷增強的回饋</a:t>
            </a:r>
          </a:p>
          <a:p>
            <a:pPr lvl="2" eaLnBrk="1" hangingPunct="1"/>
            <a:r>
              <a:rPr lang="zh-TW" altLang="en-US" sz="1600" dirty="0" smtClean="0"/>
              <a:t>雪球效應</a:t>
            </a:r>
          </a:p>
          <a:p>
            <a:pPr lvl="2" eaLnBrk="1" hangingPunct="1"/>
            <a:r>
              <a:rPr lang="zh-TW" altLang="en-US" sz="1600" dirty="0" smtClean="0"/>
              <a:t>自我實現預言</a:t>
            </a:r>
          </a:p>
          <a:p>
            <a:pPr lvl="1" eaLnBrk="1" hangingPunct="1"/>
            <a:r>
              <a:rPr lang="zh-TW" altLang="en-US" sz="1800" b="1" dirty="0" smtClean="0"/>
              <a:t>調節環路</a:t>
            </a:r>
            <a:r>
              <a:rPr lang="en-US" altLang="zh-TW" sz="1800" b="1" dirty="0" smtClean="0"/>
              <a:t>(balancing feedback)</a:t>
            </a:r>
          </a:p>
          <a:p>
            <a:pPr lvl="2" eaLnBrk="1" hangingPunct="1"/>
            <a:r>
              <a:rPr lang="zh-TW" altLang="en-US" sz="1600" dirty="0" smtClean="0"/>
              <a:t>抗拒改變系統的力量，反覆調節的回饋</a:t>
            </a:r>
          </a:p>
          <a:p>
            <a:pPr lvl="2" eaLnBrk="1" hangingPunct="1"/>
            <a:r>
              <a:rPr lang="zh-TW" altLang="en-US" sz="1600" dirty="0" smtClean="0"/>
              <a:t>穩定與抗拒的來源</a:t>
            </a:r>
          </a:p>
          <a:p>
            <a:pPr lvl="2" eaLnBrk="1" hangingPunct="1"/>
            <a:r>
              <a:rPr lang="zh-TW" altLang="en-US" sz="1600" b="1" u="sng" dirty="0" smtClean="0">
                <a:solidFill>
                  <a:srgbClr val="FF0000"/>
                </a:solidFill>
              </a:rPr>
              <a:t>目標與現狀間的差距做為起點</a:t>
            </a:r>
            <a:r>
              <a:rPr lang="zh-TW" altLang="en-US" sz="1600" dirty="0" smtClean="0">
                <a:solidFill>
                  <a:srgbClr val="FF0000"/>
                </a:solidFill>
              </a:rPr>
              <a:t>。</a:t>
            </a:r>
          </a:p>
          <a:p>
            <a:pPr eaLnBrk="1" hangingPunct="1"/>
            <a:r>
              <a:rPr lang="zh-TW" altLang="en-US" sz="2000" b="1" dirty="0" smtClean="0"/>
              <a:t>時間滯延</a:t>
            </a:r>
          </a:p>
          <a:p>
            <a:pPr lvl="1" eaLnBrk="1" hangingPunct="1"/>
            <a:r>
              <a:rPr lang="zh-TW" altLang="en-US" sz="1800" dirty="0" smtClean="0"/>
              <a:t>行動與結果間的時間差距。</a:t>
            </a:r>
          </a:p>
          <a:p>
            <a:pPr lvl="1" eaLnBrk="1" hangingPunct="1"/>
            <a:r>
              <a:rPr lang="zh-TW" altLang="en-US" sz="1800" dirty="0" smtClean="0"/>
              <a:t>是一個變數對另一個變數的影響，需要一</a:t>
            </a:r>
            <a:endParaRPr lang="en-US" altLang="zh-TW" sz="1800" dirty="0" smtClean="0"/>
          </a:p>
          <a:p>
            <a:pPr lvl="1" eaLnBrk="1" hangingPunct="1">
              <a:buNone/>
            </a:pPr>
            <a:r>
              <a:rPr lang="en-US" altLang="zh-TW" sz="1800" dirty="0" smtClean="0"/>
              <a:t>     </a:t>
            </a:r>
            <a:r>
              <a:rPr lang="zh-TW" altLang="en-US" sz="1800" dirty="0" smtClean="0"/>
              <a:t>段時間才能看得出來的情形下發生的。</a:t>
            </a:r>
          </a:p>
          <a:p>
            <a:pPr lvl="1" eaLnBrk="1" hangingPunct="1"/>
            <a:r>
              <a:rPr lang="zh-TW" altLang="en-US" sz="1800" dirty="0" smtClean="0"/>
              <a:t>會導致改善的行動矯枉過正，超過了預期的目標。</a:t>
            </a:r>
          </a:p>
        </p:txBody>
      </p:sp>
      <p:sp>
        <p:nvSpPr>
          <p:cNvPr id="505868" name="日期版面配置區 2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867B6BE-8A33-4DB3-ABDF-D7390E6810F9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5870" name="頁尾版面配置區 2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5869" name="投影片編號版面配置區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2C6E4A-18F4-4E00-ACD0-D647B5150DB2}" type="slidenum">
              <a:rPr lang="en-US" altLang="zh-TW" smtClean="0">
                <a:ea typeface="新細明體" charset="-120"/>
              </a:rPr>
              <a:pPr/>
              <a:t>6</a:t>
            </a:fld>
            <a:endParaRPr lang="en-US" altLang="zh-TW" smtClean="0">
              <a:ea typeface="新細明體" charset="-120"/>
            </a:endParaRPr>
          </a:p>
        </p:txBody>
      </p:sp>
      <p:grpSp>
        <p:nvGrpSpPr>
          <p:cNvPr id="2" name="群組 9"/>
          <p:cNvGrpSpPr>
            <a:grpSpLocks/>
          </p:cNvGrpSpPr>
          <p:nvPr/>
        </p:nvGrpSpPr>
        <p:grpSpPr bwMode="auto">
          <a:xfrm>
            <a:off x="5857875" y="2571750"/>
            <a:ext cx="1025525" cy="2665413"/>
            <a:chOff x="6144351" y="2572720"/>
            <a:chExt cx="1024574" cy="2665258"/>
          </a:xfrm>
        </p:grpSpPr>
        <p:pic>
          <p:nvPicPr>
            <p:cNvPr id="505878" name="Picture 4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6556">
              <a:off x="6144351" y="3644132"/>
              <a:ext cx="858754" cy="75141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pic>
          <p:nvPicPr>
            <p:cNvPr id="505879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6556">
              <a:off x="6144432" y="2572720"/>
              <a:ext cx="1024493" cy="83610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grpSp>
          <p:nvGrpSpPr>
            <p:cNvPr id="3" name="群組 7"/>
            <p:cNvGrpSpPr>
              <a:grpSpLocks/>
            </p:cNvGrpSpPr>
            <p:nvPr/>
          </p:nvGrpSpPr>
          <p:grpSpPr bwMode="auto">
            <a:xfrm rot="203829">
              <a:off x="6229160" y="4738497"/>
              <a:ext cx="811803" cy="499481"/>
              <a:chOff x="4273275" y="4838229"/>
              <a:chExt cx="811803" cy="499481"/>
            </a:xfrm>
          </p:grpSpPr>
          <p:cxnSp>
            <p:nvCxnSpPr>
              <p:cNvPr id="505882" name="直線接點 39"/>
              <p:cNvCxnSpPr>
                <a:cxnSpLocks noChangeShapeType="1"/>
              </p:cNvCxnSpPr>
              <p:nvPr/>
            </p:nvCxnSpPr>
            <p:spPr bwMode="auto">
              <a:xfrm rot="-179017">
                <a:off x="4273275" y="4838229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05883" name="直線接點 40"/>
              <p:cNvCxnSpPr>
                <a:cxnSpLocks noChangeShapeType="1"/>
              </p:cNvCxnSpPr>
              <p:nvPr/>
            </p:nvCxnSpPr>
            <p:spPr bwMode="auto">
              <a:xfrm rot="-179017">
                <a:off x="4299225" y="5336122"/>
                <a:ext cx="785853" cy="1588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505881" name="文字方塊 8"/>
            <p:cNvSpPr txBox="1">
              <a:spLocks noChangeArrowheads="1"/>
            </p:cNvSpPr>
            <p:nvPr/>
          </p:nvSpPr>
          <p:spPr bwMode="auto">
            <a:xfrm>
              <a:off x="6286512" y="4786322"/>
              <a:ext cx="64633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 dirty="0">
                  <a:latin typeface="Times New Roman" pitchFamily="18" charset="0"/>
                </a:rPr>
                <a:t>滯延</a:t>
              </a:r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072313" y="3786188"/>
            <a:ext cx="1000125" cy="541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2" name="Freeform 6"/>
          <p:cNvSpPr>
            <a:spLocks/>
          </p:cNvSpPr>
          <p:nvPr/>
        </p:nvSpPr>
        <p:spPr bwMode="auto">
          <a:xfrm>
            <a:off x="7072313" y="4071938"/>
            <a:ext cx="1000125" cy="233362"/>
          </a:xfrm>
          <a:custGeom>
            <a:avLst/>
            <a:gdLst>
              <a:gd name="T0" fmla="*/ 0 w 2112"/>
              <a:gd name="T1" fmla="*/ 2147483647 h 392"/>
              <a:gd name="T2" fmla="*/ 2147483647 w 2112"/>
              <a:gd name="T3" fmla="*/ 2147483647 h 392"/>
              <a:gd name="T4" fmla="*/ 2147483647 w 2112"/>
              <a:gd name="T5" fmla="*/ 2147483647 h 392"/>
              <a:gd name="T6" fmla="*/ 2147483647 w 2112"/>
              <a:gd name="T7" fmla="*/ 2147483647 h 392"/>
              <a:gd name="T8" fmla="*/ 2147483647 w 2112"/>
              <a:gd name="T9" fmla="*/ 2147483647 h 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12"/>
              <a:gd name="T16" fmla="*/ 0 h 392"/>
              <a:gd name="T17" fmla="*/ 2112 w 2112"/>
              <a:gd name="T18" fmla="*/ 392 h 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12" h="392">
                <a:moveTo>
                  <a:pt x="0" y="392"/>
                </a:moveTo>
                <a:cubicBezTo>
                  <a:pt x="184" y="300"/>
                  <a:pt x="368" y="208"/>
                  <a:pt x="528" y="152"/>
                </a:cubicBezTo>
                <a:cubicBezTo>
                  <a:pt x="688" y="96"/>
                  <a:pt x="792" y="80"/>
                  <a:pt x="960" y="56"/>
                </a:cubicBezTo>
                <a:cubicBezTo>
                  <a:pt x="1128" y="32"/>
                  <a:pt x="1344" y="16"/>
                  <a:pt x="1536" y="8"/>
                </a:cubicBezTo>
                <a:cubicBezTo>
                  <a:pt x="1728" y="0"/>
                  <a:pt x="2016" y="8"/>
                  <a:pt x="2112" y="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505863" name="直線接點 25"/>
          <p:cNvCxnSpPr>
            <a:cxnSpLocks noChangeShapeType="1"/>
          </p:cNvCxnSpPr>
          <p:nvPr/>
        </p:nvCxnSpPr>
        <p:spPr bwMode="auto">
          <a:xfrm>
            <a:off x="7072313" y="3998913"/>
            <a:ext cx="1000125" cy="1587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dash"/>
            <a:round/>
            <a:headEnd/>
            <a:tailEnd/>
          </a:ln>
        </p:spPr>
      </p:cxnSp>
      <p:grpSp>
        <p:nvGrpSpPr>
          <p:cNvPr id="4" name="群組 28"/>
          <p:cNvGrpSpPr>
            <a:grpSpLocks/>
          </p:cNvGrpSpPr>
          <p:nvPr/>
        </p:nvGrpSpPr>
        <p:grpSpPr bwMode="auto">
          <a:xfrm>
            <a:off x="6929438" y="2214563"/>
            <a:ext cx="1285875" cy="1428750"/>
            <a:chOff x="6929438" y="2214563"/>
            <a:chExt cx="1285875" cy="1428750"/>
          </a:xfrm>
          <a:noFill/>
        </p:grpSpPr>
        <p:grpSp>
          <p:nvGrpSpPr>
            <p:cNvPr id="5" name="群組 19"/>
            <p:cNvGrpSpPr>
              <a:grpSpLocks/>
            </p:cNvGrpSpPr>
            <p:nvPr/>
          </p:nvGrpSpPr>
          <p:grpSpPr bwMode="auto">
            <a:xfrm>
              <a:off x="7072313" y="2301875"/>
              <a:ext cx="1014412" cy="608013"/>
              <a:chOff x="7072330" y="2301989"/>
              <a:chExt cx="1014394" cy="607901"/>
            </a:xfrm>
            <a:grpFill/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7072330" y="2301989"/>
                <a:ext cx="1014394" cy="60790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7" name="Freeform 7"/>
              <p:cNvSpPr>
                <a:spLocks/>
              </p:cNvSpPr>
              <p:nvPr/>
            </p:nvSpPr>
            <p:spPr bwMode="auto">
              <a:xfrm>
                <a:off x="7099025" y="2357430"/>
                <a:ext cx="901999" cy="499135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6" name="群組 18"/>
            <p:cNvGrpSpPr>
              <a:grpSpLocks/>
            </p:cNvGrpSpPr>
            <p:nvPr/>
          </p:nvGrpSpPr>
          <p:grpSpPr bwMode="auto">
            <a:xfrm>
              <a:off x="7072313" y="3000375"/>
              <a:ext cx="1000125" cy="560388"/>
              <a:chOff x="7072330" y="3000372"/>
              <a:chExt cx="1000132" cy="559841"/>
            </a:xfrm>
            <a:grpFill/>
          </p:grpSpPr>
          <p:sp>
            <p:nvSpPr>
              <p:cNvPr id="17" name="Rectangle 11"/>
              <p:cNvSpPr>
                <a:spLocks noChangeArrowheads="1"/>
              </p:cNvSpPr>
              <p:nvPr/>
            </p:nvSpPr>
            <p:spPr bwMode="auto">
              <a:xfrm flipV="1">
                <a:off x="7072330" y="3000372"/>
                <a:ext cx="1000132" cy="559841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5875" name="Freeform 12"/>
              <p:cNvSpPr>
                <a:spLocks/>
              </p:cNvSpPr>
              <p:nvPr/>
            </p:nvSpPr>
            <p:spPr bwMode="auto">
              <a:xfrm flipV="1">
                <a:off x="7098649" y="3071810"/>
                <a:ext cx="902375" cy="428628"/>
              </a:xfrm>
              <a:custGeom>
                <a:avLst/>
                <a:gdLst>
                  <a:gd name="T0" fmla="*/ 0 w 1776"/>
                  <a:gd name="T1" fmla="*/ 2147483647 h 856"/>
                  <a:gd name="T2" fmla="*/ 2147483647 w 1776"/>
                  <a:gd name="T3" fmla="*/ 2147483647 h 856"/>
                  <a:gd name="T4" fmla="*/ 2147483647 w 1776"/>
                  <a:gd name="T5" fmla="*/ 2147483647 h 856"/>
                  <a:gd name="T6" fmla="*/ 2147483647 w 1776"/>
                  <a:gd name="T7" fmla="*/ 2147483647 h 856"/>
                  <a:gd name="T8" fmla="*/ 2147483647 w 1776"/>
                  <a:gd name="T9" fmla="*/ 2147483647 h 8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76"/>
                  <a:gd name="T16" fmla="*/ 0 h 856"/>
                  <a:gd name="T17" fmla="*/ 1776 w 1776"/>
                  <a:gd name="T18" fmla="*/ 856 h 8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76" h="856">
                    <a:moveTo>
                      <a:pt x="0" y="840"/>
                    </a:moveTo>
                    <a:cubicBezTo>
                      <a:pt x="264" y="848"/>
                      <a:pt x="528" y="856"/>
                      <a:pt x="768" y="792"/>
                    </a:cubicBezTo>
                    <a:cubicBezTo>
                      <a:pt x="1008" y="728"/>
                      <a:pt x="1280" y="576"/>
                      <a:pt x="1440" y="456"/>
                    </a:cubicBezTo>
                    <a:cubicBezTo>
                      <a:pt x="1600" y="336"/>
                      <a:pt x="1680" y="144"/>
                      <a:pt x="1728" y="72"/>
                    </a:cubicBezTo>
                    <a:cubicBezTo>
                      <a:pt x="1776" y="0"/>
                      <a:pt x="1728" y="32"/>
                      <a:pt x="1728" y="24"/>
                    </a:cubicBezTo>
                  </a:path>
                </a:pathLst>
              </a:custGeom>
              <a:grp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505873" name="矩形 27"/>
            <p:cNvSpPr>
              <a:spLocks noChangeArrowheads="1"/>
            </p:cNvSpPr>
            <p:nvPr/>
          </p:nvSpPr>
          <p:spPr bwMode="auto">
            <a:xfrm>
              <a:off x="6929438" y="2214563"/>
              <a:ext cx="1285875" cy="1428750"/>
            </a:xfrm>
            <a:prstGeom prst="rect">
              <a:avLst/>
            </a:prstGeom>
            <a:grpFill/>
            <a:ln w="19050" algn="ctr">
              <a:solidFill>
                <a:schemeClr val="tx1"/>
              </a:solidFill>
              <a:prstDash val="sysDash"/>
              <a:round/>
              <a:headEnd/>
              <a:tailEnd/>
            </a:ln>
          </p:spPr>
          <p:txBody>
            <a:bodyPr wrap="none"/>
            <a:lstStyle/>
            <a:p>
              <a:endParaRPr lang="zh-TW" alt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7072313" y="4572000"/>
            <a:ext cx="1285875" cy="785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505866" name="Freeform 5"/>
          <p:cNvSpPr>
            <a:spLocks/>
          </p:cNvSpPr>
          <p:nvPr/>
        </p:nvSpPr>
        <p:spPr bwMode="auto">
          <a:xfrm>
            <a:off x="7121525" y="4714875"/>
            <a:ext cx="1236663" cy="498475"/>
          </a:xfrm>
          <a:custGeom>
            <a:avLst/>
            <a:gdLst>
              <a:gd name="T0" fmla="*/ 0 w 2400"/>
              <a:gd name="T1" fmla="*/ 2147483647 h 456"/>
              <a:gd name="T2" fmla="*/ 2147483647 w 2400"/>
              <a:gd name="T3" fmla="*/ 2147483647 h 456"/>
              <a:gd name="T4" fmla="*/ 2147483647 w 2400"/>
              <a:gd name="T5" fmla="*/ 2147483647 h 456"/>
              <a:gd name="T6" fmla="*/ 2147483647 w 2400"/>
              <a:gd name="T7" fmla="*/ 2147483647 h 456"/>
              <a:gd name="T8" fmla="*/ 2147483647 w 2400"/>
              <a:gd name="T9" fmla="*/ 2147483647 h 456"/>
              <a:gd name="T10" fmla="*/ 2147483647 w 2400"/>
              <a:gd name="T11" fmla="*/ 2147483647 h 456"/>
              <a:gd name="T12" fmla="*/ 2147483647 w 2400"/>
              <a:gd name="T13" fmla="*/ 2147483647 h 4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00"/>
              <a:gd name="T22" fmla="*/ 0 h 456"/>
              <a:gd name="T23" fmla="*/ 2400 w 2400"/>
              <a:gd name="T24" fmla="*/ 456 h 45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00" h="456">
                <a:moveTo>
                  <a:pt x="0" y="456"/>
                </a:moveTo>
                <a:cubicBezTo>
                  <a:pt x="116" y="252"/>
                  <a:pt x="232" y="48"/>
                  <a:pt x="384" y="24"/>
                </a:cubicBezTo>
                <a:cubicBezTo>
                  <a:pt x="536" y="0"/>
                  <a:pt x="744" y="296"/>
                  <a:pt x="912" y="312"/>
                </a:cubicBezTo>
                <a:cubicBezTo>
                  <a:pt x="1080" y="328"/>
                  <a:pt x="1248" y="136"/>
                  <a:pt x="1392" y="120"/>
                </a:cubicBezTo>
                <a:cubicBezTo>
                  <a:pt x="1536" y="104"/>
                  <a:pt x="1640" y="216"/>
                  <a:pt x="1776" y="216"/>
                </a:cubicBezTo>
                <a:cubicBezTo>
                  <a:pt x="1912" y="216"/>
                  <a:pt x="2104" y="128"/>
                  <a:pt x="2208" y="120"/>
                </a:cubicBezTo>
                <a:cubicBezTo>
                  <a:pt x="2312" y="112"/>
                  <a:pt x="2356" y="140"/>
                  <a:pt x="2400" y="16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05867" name="Line 6"/>
          <p:cNvSpPr>
            <a:spLocks noChangeShapeType="1"/>
          </p:cNvSpPr>
          <p:nvPr/>
        </p:nvSpPr>
        <p:spPr bwMode="auto">
          <a:xfrm>
            <a:off x="7072313" y="4929188"/>
            <a:ext cx="1285875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dirty="0" smtClean="0">
                <a:latin typeface="+mn-ea"/>
                <a:ea typeface="+mn-ea"/>
                <a:cs typeface="Arial Unicode MS" pitchFamily="34" charset="-120"/>
              </a:rPr>
              <a:t>系統基模</a:t>
            </a:r>
            <a:r>
              <a:rPr lang="zh-TW" altLang="en-US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(Systems Archetype</a:t>
            </a:r>
            <a:r>
              <a:rPr lang="en-US" altLang="zh-TW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)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1785926"/>
            <a:ext cx="7548563" cy="3881437"/>
          </a:xfrm>
        </p:spPr>
        <p:txBody>
          <a:bodyPr/>
          <a:lstStyle/>
          <a:p>
            <a:pPr eaLnBrk="1" hangingPunct="1"/>
            <a:r>
              <a:rPr lang="zh-TW" altLang="en-US" sz="2400" b="1" dirty="0" smtClean="0"/>
              <a:t>一再重複的系統結構</a:t>
            </a:r>
            <a:endParaRPr lang="en-US" altLang="zh-TW" sz="2400" b="1" dirty="0" smtClean="0"/>
          </a:p>
          <a:p>
            <a:pPr lvl="1" eaLnBrk="1" hangingPunct="1"/>
            <a:r>
              <a:rPr lang="zh-TW" altLang="en-US" sz="2000" dirty="0" smtClean="0"/>
              <a:t>熟悉共通性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熟悉而產生直覺反應與洞察力</a:t>
            </a:r>
            <a:endParaRPr lang="en-US" altLang="zh-TW" sz="2000" dirty="0" smtClean="0"/>
          </a:p>
          <a:p>
            <a:pPr eaLnBrk="1" hangingPunct="1"/>
            <a:r>
              <a:rPr lang="zh-TW" altLang="en-US" sz="2400" b="1" dirty="0" smtClean="0"/>
              <a:t>抽離細節後，統合跨越所有領域的知識</a:t>
            </a:r>
          </a:p>
          <a:p>
            <a:pPr lvl="1" eaLnBrk="1" hangingPunct="1"/>
            <a:r>
              <a:rPr lang="zh-TW" altLang="en-US" sz="2000" dirty="0" smtClean="0"/>
              <a:t>解決問題─過度分工和知識的片段被統合</a:t>
            </a:r>
            <a:endParaRPr lang="en-US" altLang="zh-TW" sz="2000" dirty="0" smtClean="0"/>
          </a:p>
          <a:p>
            <a:pPr lvl="1" eaLnBrk="1" hangingPunct="1"/>
            <a:r>
              <a:rPr lang="zh-TW" altLang="en-US" sz="2000" dirty="0" smtClean="0"/>
              <a:t>建立統合的框架</a:t>
            </a:r>
          </a:p>
          <a:p>
            <a:pPr lvl="1" eaLnBrk="1" hangingPunct="1"/>
            <a:r>
              <a:rPr lang="zh-TW" altLang="en-US" sz="2000" dirty="0" smtClean="0"/>
              <a:t>學習如何看見</a:t>
            </a:r>
            <a:r>
              <a:rPr lang="zh-TW" altLang="en-US" sz="2000" u="sng" dirty="0" smtClean="0"/>
              <a:t>個人與組織</a:t>
            </a:r>
            <a:r>
              <a:rPr lang="zh-TW" altLang="en-US" sz="2000" dirty="0" smtClean="0"/>
              <a:t>生活中結構的關鍵所在</a:t>
            </a:r>
            <a:endParaRPr lang="en-US" altLang="zh-TW" sz="2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zh-TW" sz="2000" dirty="0" smtClean="0"/>
              <a:t>	a sort of “insight”</a:t>
            </a:r>
          </a:p>
          <a:p>
            <a:pPr eaLnBrk="1" hangingPunct="1"/>
            <a:r>
              <a:rPr lang="zh-TW" altLang="en-US" sz="2400" b="1" dirty="0" smtClean="0"/>
              <a:t>至少有</a:t>
            </a:r>
            <a:r>
              <a:rPr lang="en-US" altLang="zh-TW" sz="2400" b="1" u="sng" dirty="0" smtClean="0"/>
              <a:t>12</a:t>
            </a:r>
            <a:r>
              <a:rPr lang="zh-TW" altLang="en-US" sz="2400" b="1" u="sng" dirty="0" smtClean="0"/>
              <a:t>種基模</a:t>
            </a:r>
            <a:r>
              <a:rPr lang="zh-TW" altLang="en-US" sz="2400" b="1" dirty="0" smtClean="0"/>
              <a:t>被研究發現，</a:t>
            </a:r>
            <a:r>
              <a:rPr lang="en-US" altLang="zh-TW" sz="2400" b="1" dirty="0" smtClean="0"/>
              <a:t>Peter </a:t>
            </a:r>
            <a:r>
              <a:rPr lang="en-US" altLang="zh-TW" sz="2400" b="1" dirty="0" err="1" smtClean="0"/>
              <a:t>Senge</a:t>
            </a:r>
            <a:r>
              <a:rPr lang="en-US" altLang="zh-TW" sz="2400" b="1" dirty="0" smtClean="0"/>
              <a:t> </a:t>
            </a:r>
            <a:r>
              <a:rPr lang="zh-TW" altLang="en-US" sz="2400" b="1" dirty="0" smtClean="0"/>
              <a:t>在書中提出</a:t>
            </a:r>
            <a:r>
              <a:rPr lang="en-US" altLang="zh-TW" sz="2400" b="1" u="sng" dirty="0" smtClean="0">
                <a:solidFill>
                  <a:srgbClr val="FF0000"/>
                </a:solidFill>
              </a:rPr>
              <a:t>9</a:t>
            </a:r>
            <a:r>
              <a:rPr lang="zh-TW" altLang="en-US" sz="2400" b="1" u="sng" dirty="0" smtClean="0">
                <a:solidFill>
                  <a:srgbClr val="FF0000"/>
                </a:solidFill>
              </a:rPr>
              <a:t>種基模</a:t>
            </a:r>
            <a:r>
              <a:rPr lang="zh-TW" altLang="en-US" sz="2400" b="1" dirty="0" smtClean="0"/>
              <a:t>的說明</a:t>
            </a:r>
            <a:endParaRPr lang="zh-TW" altLang="en-US" sz="2400" b="1" u="sng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zh-TW" sz="1800" dirty="0" smtClean="0"/>
          </a:p>
        </p:txBody>
      </p:sp>
      <p:sp>
        <p:nvSpPr>
          <p:cNvPr id="506884" name="日期版面配置區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504EF86-C97A-4A8B-85F3-4DDA41FF6ED9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6886" name="頁尾版面配置區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688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BDC83-9DAB-4BB0-AEC2-0CDD706FB4CE}" type="slidenum">
              <a:rPr lang="en-US" altLang="zh-TW" smtClean="0">
                <a:ea typeface="新細明體" charset="-120"/>
              </a:rPr>
              <a:pPr/>
              <a:t>7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常見系統基模式樣</a:t>
            </a:r>
          </a:p>
        </p:txBody>
      </p:sp>
      <p:sp>
        <p:nvSpPr>
          <p:cNvPr id="507907" name="內容版面配置區 2"/>
          <p:cNvSpPr>
            <a:spLocks noGrp="1"/>
          </p:cNvSpPr>
          <p:nvPr>
            <p:ph idx="1"/>
          </p:nvPr>
        </p:nvSpPr>
        <p:spPr>
          <a:xfrm>
            <a:off x="500034" y="1714488"/>
            <a:ext cx="4286250" cy="3881437"/>
          </a:xfrm>
        </p:spPr>
        <p:txBody>
          <a:bodyPr/>
          <a:lstStyle/>
          <a:p>
            <a:endParaRPr lang="en-US" altLang="zh-TW" b="1" dirty="0" smtClean="0"/>
          </a:p>
          <a:p>
            <a:r>
              <a:rPr lang="zh-TW" altLang="en-US" b="1" dirty="0" smtClean="0"/>
              <a:t>反應遲緩的調節環路</a:t>
            </a:r>
            <a:endParaRPr lang="en-US" altLang="zh-TW" b="1" dirty="0" smtClean="0"/>
          </a:p>
          <a:p>
            <a:r>
              <a:rPr lang="zh-TW" altLang="en-US" b="1" dirty="0" smtClean="0"/>
              <a:t>成長上限</a:t>
            </a:r>
            <a:endParaRPr lang="en-US" altLang="zh-TW" b="1" dirty="0" smtClean="0"/>
          </a:p>
          <a:p>
            <a:r>
              <a:rPr lang="zh-TW" altLang="en-US" b="1" dirty="0" smtClean="0"/>
              <a:t>捨本逐末</a:t>
            </a:r>
            <a:endParaRPr lang="en-US" altLang="zh-TW" b="1" dirty="0" smtClean="0"/>
          </a:p>
          <a:p>
            <a:r>
              <a:rPr lang="zh-TW" altLang="en-US" b="1" dirty="0" smtClean="0"/>
              <a:t>目標侵蝕</a:t>
            </a:r>
            <a:endParaRPr lang="en-US" altLang="zh-TW" b="1" dirty="0" smtClean="0"/>
          </a:p>
          <a:p>
            <a:r>
              <a:rPr lang="zh-TW" altLang="en-US" b="1" dirty="0" smtClean="0"/>
              <a:t>惡性競爭</a:t>
            </a:r>
          </a:p>
        </p:txBody>
      </p:sp>
      <p:sp>
        <p:nvSpPr>
          <p:cNvPr id="507909" name="日期版面配置區 4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D71042C-E928-4D28-A765-3643FC7A73E6}" type="datetime1">
              <a:rPr lang="zh-TW" altLang="en-US" smtClean="0">
                <a:ea typeface="新細明體" charset="-120"/>
              </a:rPr>
              <a:pPr/>
              <a:t>2011/10/31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07911" name="頁尾版面配置區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SKM</a:t>
            </a:r>
            <a:r>
              <a:rPr lang="zh-TW" altLang="en-US" smtClean="0">
                <a:ea typeface="新細明體" charset="-120"/>
              </a:rPr>
              <a:t>期中報告 </a:t>
            </a:r>
            <a:r>
              <a:rPr lang="en-US" altLang="zh-TW" smtClean="0">
                <a:ea typeface="新細明體" charset="-120"/>
              </a:rPr>
              <a:t>(</a:t>
            </a:r>
            <a:r>
              <a:rPr lang="zh-TW" altLang="en-US" smtClean="0">
                <a:ea typeface="新細明體" charset="-120"/>
              </a:rPr>
              <a:t>第四組</a:t>
            </a:r>
            <a:r>
              <a:rPr lang="en-US" altLang="zh-TW" smtClean="0">
                <a:ea typeface="新細明體" charset="-120"/>
              </a:rPr>
              <a:t>) ─ </a:t>
            </a:r>
            <a:r>
              <a:rPr lang="zh-TW" altLang="en-US" smtClean="0">
                <a:ea typeface="新細明體" charset="-120"/>
              </a:rPr>
              <a:t>系統思考</a:t>
            </a:r>
            <a:endParaRPr lang="en-US" altLang="zh-TW" smtClean="0">
              <a:ea typeface="新細明體" charset="-120"/>
            </a:endParaRPr>
          </a:p>
        </p:txBody>
      </p:sp>
      <p:sp>
        <p:nvSpPr>
          <p:cNvPr id="50791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7CEA07-6F24-454A-8F72-AEBD2806E4C2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4857752" y="1785926"/>
            <a:ext cx="397668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endParaRPr lang="en-US" altLang="zh-TW" sz="3200" b="1" dirty="0">
              <a:latin typeface="+mn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+mn-ea"/>
              </a:rPr>
              <a:t>富者愈富</a:t>
            </a:r>
            <a:endParaRPr lang="en-US" altLang="zh-TW" sz="3200" b="1" dirty="0">
              <a:latin typeface="+mn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dirty="0">
                <a:latin typeface="+mn-ea"/>
              </a:rPr>
              <a:t>共同的悲劇</a:t>
            </a:r>
            <a:endParaRPr lang="en-US" altLang="zh-TW" sz="3200" b="1" dirty="0">
              <a:latin typeface="+mn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+mn-ea"/>
              </a:rPr>
              <a:t>飲鴆止渴</a:t>
            </a:r>
            <a:endParaRPr lang="en-US" altLang="zh-TW" sz="3200" b="1" kern="0" dirty="0">
              <a:latin typeface="+mn-ea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zh-TW" altLang="en-US" sz="3200" b="1" kern="0" dirty="0">
                <a:latin typeface="+mn-ea"/>
              </a:rPr>
              <a:t>成長與投資不足</a:t>
            </a:r>
            <a:endParaRPr lang="en-US" altLang="zh-TW" sz="3200" b="1" kern="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65024-BEE7-4A53-B8CD-C63BACC7F1F7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系統思考</a:t>
            </a:r>
            <a:r>
              <a:rPr lang="en-US" altLang="zh-TW" smtClean="0"/>
              <a:t>(Systems Thinking)</a:t>
            </a:r>
          </a:p>
        </p:txBody>
      </p:sp>
      <p:pic>
        <p:nvPicPr>
          <p:cNvPr id="732168" name="Picture 8" descr="monarch_flap_md_wht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1196975"/>
            <a:ext cx="1574800" cy="1798638"/>
          </a:xfrm>
          <a:noFill/>
        </p:spPr>
      </p:pic>
      <p:sp>
        <p:nvSpPr>
          <p:cNvPr id="732165" name="Text Box 5"/>
          <p:cNvSpPr txBox="1">
            <a:spLocks noChangeArrowheads="1"/>
          </p:cNvSpPr>
          <p:nvPr/>
        </p:nvSpPr>
        <p:spPr bwMode="auto">
          <a:xfrm>
            <a:off x="457200" y="3352800"/>
            <a:ext cx="43116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一隻北京的蝴蝶，擺動起它的雙翅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….</a:t>
            </a:r>
            <a:endParaRPr lang="en-US" altLang="zh-TW" b="1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32166" name="Text Box 6"/>
          <p:cNvSpPr txBox="1">
            <a:spLocks noChangeArrowheads="1"/>
          </p:cNvSpPr>
          <p:nvPr/>
        </p:nvSpPr>
        <p:spPr bwMode="auto">
          <a:xfrm>
            <a:off x="4572000" y="1676400"/>
            <a:ext cx="36766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…...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最後卻造成美國的颶風！！</a:t>
            </a:r>
          </a:p>
        </p:txBody>
      </p:sp>
      <p:pic>
        <p:nvPicPr>
          <p:cNvPr id="732172" name="Picture 12" descr="j0189255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64163" y="2924175"/>
            <a:ext cx="3024187" cy="3024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2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2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32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32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732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732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5" grpId="0" autoUpdateAnimBg="0"/>
      <p:bldP spid="732166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670</TotalTime>
  <Words>1645</Words>
  <Application>Microsoft Office PowerPoint</Application>
  <PresentationFormat>如螢幕大小 (4:3)</PresentationFormat>
  <Paragraphs>265</Paragraphs>
  <Slides>32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32</vt:i4>
      </vt:variant>
    </vt:vector>
  </HeadingPairs>
  <TitlesOfParts>
    <vt:vector size="35" baseType="lpstr">
      <vt:lpstr>教學目標</vt:lpstr>
      <vt:lpstr>多媒體項目</vt:lpstr>
      <vt:lpstr>點陣圖影像</vt:lpstr>
      <vt:lpstr>投影片 1</vt:lpstr>
      <vt:lpstr>第五項修練：系統思考</vt:lpstr>
      <vt:lpstr>新的眼睛看世界</vt:lpstr>
      <vt:lpstr>分析真實世界的複雜性</vt:lpstr>
      <vt:lpstr>系統思考 (Systems Thinking)</vt:lpstr>
      <vt:lpstr>系統思考的基本元件</vt:lpstr>
      <vt:lpstr>系統基模 (Systems Archetype)</vt:lpstr>
      <vt:lpstr>常見系統基模式樣</vt:lpstr>
      <vt:lpstr>系統思考(Systems Thinking)</vt:lpstr>
      <vt:lpstr>系統思考(Systems Thinking)</vt:lpstr>
      <vt:lpstr>系統思考(Systems Thinking)</vt:lpstr>
      <vt:lpstr>系統思考(Systems Thinking)</vt:lpstr>
      <vt:lpstr>系統思考(Systems Thinking)</vt:lpstr>
      <vt:lpstr>美國通用汽車客服部的真實故事</vt:lpstr>
      <vt:lpstr>美國通用汽車客服部的真實故事</vt:lpstr>
      <vt:lpstr>系統思考(Systems Thinking)</vt:lpstr>
      <vt:lpstr>系統思考(Systems Thinking)</vt:lpstr>
      <vt:lpstr>系統思考圖原理</vt:lpstr>
      <vt:lpstr>投影片 19</vt:lpstr>
      <vt:lpstr>投影片 20</vt:lpstr>
      <vt:lpstr>投影片 21</vt:lpstr>
      <vt:lpstr>Events, Behavior and Structure</vt:lpstr>
      <vt:lpstr>Events, Behavior and Structure</vt:lpstr>
      <vt:lpstr>系統思考圖</vt:lpstr>
      <vt:lpstr>Events, Behavior and Structure</vt:lpstr>
      <vt:lpstr>倒一杯水的系統思考圖</vt:lpstr>
      <vt:lpstr>掌握系統結構：系統思考圖</vt:lpstr>
      <vt:lpstr>個人系統思考圖繪製程序</vt:lpstr>
      <vt:lpstr>系統思考圖元件</vt:lpstr>
      <vt:lpstr>增強環路</vt:lpstr>
      <vt:lpstr>調節環路</vt:lpstr>
      <vt:lpstr>時間滯延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第五項修練：系統思考</dc:title>
  <dc:creator>Your User Name</dc:creator>
  <cp:lastModifiedBy>USER</cp:lastModifiedBy>
  <cp:revision>14</cp:revision>
  <dcterms:created xsi:type="dcterms:W3CDTF">2010-07-14T13:13:23Z</dcterms:created>
  <dcterms:modified xsi:type="dcterms:W3CDTF">2011-10-31T09:01:18Z</dcterms:modified>
</cp:coreProperties>
</file>